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62" r:id="rId6"/>
    <p:sldId id="260" r:id="rId7"/>
    <p:sldId id="272" r:id="rId8"/>
    <p:sldId id="261" r:id="rId9"/>
    <p:sldId id="265" r:id="rId10"/>
    <p:sldId id="267" r:id="rId11"/>
    <p:sldId id="273" r:id="rId12"/>
    <p:sldId id="274" r:id="rId13"/>
    <p:sldId id="277" r:id="rId14"/>
    <p:sldId id="278" r:id="rId15"/>
    <p:sldId id="279" r:id="rId16"/>
    <p:sldId id="283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8A6D-A536-408B-946A-920D6367A04C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CE20-41B5-4491-9257-FF30AE119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5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CE20-41B5-4491-9257-FF30AE1198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1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40C3-FDCC-4ACE-A574-55F867662B54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F9E6-2668-4AFE-BBA6-165457963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giygeias.gr/joomla/index.php?option=com_content&amp;task=view&amp;id=15&amp;Itemid=28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://www.agogiygeias.gr/joomla/index.php?option=com_content&amp;task=view&amp;id=13&amp;Itemid=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ogiygeias.gr/joomla/index.php?option=com_content&amp;task=view&amp;id=17&amp;Itemid=28" TargetMode="External"/><Relationship Id="rId5" Type="http://schemas.openxmlformats.org/officeDocument/2006/relationships/hyperlink" Target="http://www.agogiygeias.gr/joomla/index.php?option=com_content&amp;task=view&amp;id=16&amp;Itemid=28" TargetMode="External"/><Relationship Id="rId4" Type="http://schemas.openxmlformats.org/officeDocument/2006/relationships/hyperlink" Target="http://www.agogiygeias.gr/joomla/index.php?option=com_content&amp;task=view&amp;id=14&amp;Itemid=2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gogiygeias.gr/joomla/index.php?option=com_content&amp;task=view&amp;id=14&amp;Itemid=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agogiygeias.gr/joomla/index.php?option=com_content&amp;task=view&amp;id=14&amp;Itemid=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F%CF%81%CE%BC%CF%8C%CE%BD%CE%B5%CF%82" TargetMode="External"/><Relationship Id="rId2" Type="http://schemas.openxmlformats.org/officeDocument/2006/relationships/hyperlink" Target="https://el.wikipedia.org/wiki/%CE%9A%CF%85%CF%84%CF%84%CE%B1%CF%81%CE%B9%CE%BA%CE%AE_%CE%BC%CE%B5%CE%BC%CE%B2%CF%81%CE%AC%CE%BD%CE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2%CE%B9%CF%84%CE%B1%CE%BC%CE%AF%CE%BD%CE%B5%CF%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"/>
            <a:ext cx="8424936" cy="15567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epta-polu-lipares-trofes-pou-sunantame-suxna-sto-trapezi-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60198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Carbohydrates break into</a:t>
            </a:r>
            <a:br>
              <a:rPr lang="en-US" sz="3500" dirty="0">
                <a:latin typeface="Arial" pitchFamily="34" charset="0"/>
                <a:cs typeface="Arial" pitchFamily="34" charset="0"/>
              </a:rPr>
            </a:br>
            <a:r>
              <a:rPr lang="en-US" sz="3500" dirty="0">
                <a:latin typeface="Arial" pitchFamily="34" charset="0"/>
                <a:cs typeface="Arial" pitchFamily="34" charset="0"/>
              </a:rPr>
              <a:t>sugars</a:t>
            </a:r>
            <a:endParaRPr lang="el-GR" sz="3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5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Monosaccharides</a:t>
            </a:r>
            <a:endParaRPr lang="el-GR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Glucose, Fructose,</a:t>
            </a:r>
            <a:br>
              <a:rPr lang="en-US" sz="3500" dirty="0">
                <a:latin typeface="Arial" pitchFamily="34" charset="0"/>
                <a:cs typeface="Arial" pitchFamily="34" charset="0"/>
              </a:rPr>
            </a:br>
            <a:r>
              <a:rPr lang="en-US" sz="3500" dirty="0">
                <a:latin typeface="Arial" pitchFamily="34" charset="0"/>
                <a:cs typeface="Arial" pitchFamily="34" charset="0"/>
              </a:rPr>
              <a:t>Galactose</a:t>
            </a:r>
            <a:endParaRPr lang="el-GR" sz="3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5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Disaccharides</a:t>
            </a:r>
            <a:endParaRPr lang="el-GR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Sucrose or common</a:t>
            </a:r>
            <a:br>
              <a:rPr lang="en-US" sz="3500" dirty="0">
                <a:latin typeface="Arial" pitchFamily="34" charset="0"/>
                <a:cs typeface="Arial" pitchFamily="34" charset="0"/>
              </a:rPr>
            </a:br>
            <a:r>
              <a:rPr lang="en-US" sz="3500" dirty="0">
                <a:latin typeface="Arial" pitchFamily="34" charset="0"/>
                <a:cs typeface="Arial" pitchFamily="34" charset="0"/>
              </a:rPr>
              <a:t>sugar, Maltose, Lactose</a:t>
            </a:r>
            <a:endParaRPr lang="el-GR" sz="3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5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Polysaccharides</a:t>
            </a:r>
            <a:endParaRPr lang="el-GR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Starch, Glycogen, Cellulose</a:t>
            </a:r>
            <a:endParaRPr lang="el-GR" dirty="0"/>
          </a:p>
        </p:txBody>
      </p:sp>
      <p:pic>
        <p:nvPicPr>
          <p:cNvPr id="4" name="3 - Εικόνα" descr="grap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852" y="1417638"/>
            <a:ext cx="3851920" cy="471092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169B1F79-388C-4FB3-B4A3-224726AE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Carbohydrates</a:t>
            </a:r>
            <a:endParaRPr lang="el-GR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141470"/>
            <a:ext cx="7992888" cy="2716530"/>
          </a:xfrm>
        </p:spPr>
      </p:pic>
      <p:pic>
        <p:nvPicPr>
          <p:cNvPr id="5" name="4 - Εικόνα" descr="07125ydatanthrakes-666x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7920880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46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Inside a wide test tube we place a piece of caramel candy (bonbon) together with a small quantity of a white crystalline substance. As the tube gets heated over the burner, the bonbon burns inside a very bright white flame.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Instruments – Utensils – Materials</a:t>
            </a:r>
            <a:endParaRPr lang="el-GR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Wide Pyrex test tube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latin typeface="Arial" pitchFamily="34" charset="0"/>
                <a:cs typeface="Arial" pitchFamily="34" charset="0"/>
              </a:rPr>
              <a:t>ml spatula spoon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Metal stand with clamp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Laboratory burner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Caramel candies (bonbons)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l-GR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Chemicals</a:t>
            </a:r>
            <a:r>
              <a:rPr lang="el-GR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Potassium chlorate </a:t>
            </a:r>
            <a:r>
              <a:rPr lang="el-GR" dirty="0">
                <a:latin typeface="Arial" pitchFamily="34" charset="0"/>
                <a:cs typeface="Arial" pitchFamily="34" charset="0"/>
              </a:rPr>
              <a:t>(ΚClO</a:t>
            </a:r>
            <a:r>
              <a:rPr lang="el-GR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l-GR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>
                <a:latin typeface="Arial" pitchFamily="34" charset="0"/>
                <a:cs typeface="Arial" pitchFamily="34" charset="0"/>
              </a:rPr>
              <a:t>one level spoonful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Performing the experiment</a:t>
            </a:r>
            <a:r>
              <a:rPr lang="el-GR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 place first the bonbon and then the potassium chlorate inside the test tube, which is held in place on the metal stand with the clamp.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 move the lit burner close to the bottom of the test tube, at a distance of 8-10 cm. Very soon the tube contents will catch fire, producing an impressive white flame.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Interpretation</a:t>
            </a:r>
            <a:endParaRPr lang="el-GR" sz="36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600" dirty="0">
                <a:latin typeface="Arial" pitchFamily="34" charset="0"/>
                <a:cs typeface="Arial" pitchFamily="34" charset="0"/>
              </a:rPr>
              <a:t>The bonbon is essentially sugar (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C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12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22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Ο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11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US" sz="3600" dirty="0">
                <a:latin typeface="Arial" pitchFamily="34" charset="0"/>
                <a:cs typeface="Arial" pitchFamily="34" charset="0"/>
              </a:rPr>
              <a:t>When sugar is heated with 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ΚClO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 good oxidizer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 violent exothermic reaction occurs, which can be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formulated (in simplified terms) as follows (the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Ο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comes from the 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ΚClO</a:t>
            </a:r>
            <a:r>
              <a:rPr lang="el-GR" sz="3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breaking down)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: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baseline="-25000" dirty="0">
                <a:solidFill>
                  <a:srgbClr val="FFFF00"/>
                </a:solidFill>
              </a:rPr>
              <a:t>12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baseline="-25000" dirty="0">
                <a:solidFill>
                  <a:srgbClr val="FFFF00"/>
                </a:solidFill>
              </a:rPr>
              <a:t>22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baseline="-25000" dirty="0">
                <a:solidFill>
                  <a:srgbClr val="FFFF00"/>
                </a:solidFill>
              </a:rPr>
              <a:t>11(s)</a:t>
            </a:r>
            <a:r>
              <a:rPr lang="en-US" dirty="0">
                <a:solidFill>
                  <a:srgbClr val="FFFF00"/>
                </a:solidFill>
              </a:rPr>
              <a:t> + 12O</a:t>
            </a:r>
            <a:r>
              <a:rPr lang="en-US" baseline="-25000" dirty="0">
                <a:solidFill>
                  <a:srgbClr val="FFFF00"/>
                </a:solidFill>
              </a:rPr>
              <a:t>2(g) </a:t>
            </a:r>
            <a:r>
              <a:rPr lang="en-US" dirty="0">
                <a:solidFill>
                  <a:srgbClr val="FFFF00"/>
                </a:solidFill>
              </a:rPr>
              <a:t>→ 12CO</a:t>
            </a:r>
            <a:r>
              <a:rPr lang="en-US" baseline="-25000" dirty="0">
                <a:solidFill>
                  <a:srgbClr val="FFFF00"/>
                </a:solidFill>
              </a:rPr>
              <a:t>2(g) </a:t>
            </a:r>
            <a:r>
              <a:rPr lang="en-US" dirty="0">
                <a:solidFill>
                  <a:srgbClr val="FFFF00"/>
                </a:solidFill>
              </a:rPr>
              <a:t>+ 11H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baseline="-25000" dirty="0">
                <a:solidFill>
                  <a:srgbClr val="FFFF00"/>
                </a:solidFill>
              </a:rPr>
              <a:t>(g)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9" y="2088179"/>
            <a:ext cx="3419872" cy="4769821"/>
          </a:xfrm>
          <a:prstGeom prst="rect">
            <a:avLst/>
          </a:prstGeom>
        </p:spPr>
      </p:pic>
      <p:pic>
        <p:nvPicPr>
          <p:cNvPr id="5" name="4 - Εικόνα" descr="ice-crea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3866027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The amount of heat produced is approximately 6.5 kcal per gram (of sugar)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When a bonbon is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eaten, this is metabolized inside our organism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into CO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and 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O, releasing the same amount of energy as the reaction above, but at a slower rate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belix si sbrana cinghiali interi_MG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0324"/>
            <a:ext cx="9144000" cy="72386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antorin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- Ορθογώνιο"/>
          <p:cNvSpPr/>
          <p:nvPr/>
        </p:nvSpPr>
        <p:spPr>
          <a:xfrm>
            <a:off x="125760" y="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Welcome to Greece and have a nice holiday!</a:t>
            </a:r>
            <a:endParaRPr lang="el-GR" sz="4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19872" y="1844824"/>
            <a:ext cx="5724128" cy="5013176"/>
          </a:xfrm>
        </p:spPr>
        <p:txBody>
          <a:bodyPr>
            <a:normAutofit lnSpcReduction="10000"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  <a:hlinkClick r:id="rId2"/>
              </a:rPr>
              <a:t>Carbohydrates</a:t>
            </a:r>
            <a:r>
              <a:rPr lang="el-GR" sz="35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3500" b="1" u="sng" dirty="0">
                <a:latin typeface="Arial" pitchFamily="34" charset="0"/>
                <a:cs typeface="Arial" pitchFamily="34" charset="0"/>
                <a:hlinkClick r:id="rId3"/>
              </a:rPr>
              <a:t>Fats</a:t>
            </a:r>
            <a:endParaRPr lang="el-GR" sz="3500" b="1" dirty="0">
              <a:latin typeface="Arial" pitchFamily="34" charset="0"/>
              <a:cs typeface="Arial" pitchFamily="34" charset="0"/>
            </a:endParaRPr>
          </a:p>
          <a:p>
            <a:r>
              <a:rPr lang="en-US" sz="3500" b="1" u="sng" dirty="0">
                <a:latin typeface="Arial" pitchFamily="34" charset="0"/>
                <a:cs typeface="Arial" pitchFamily="34" charset="0"/>
                <a:hlinkClick r:id="rId4"/>
              </a:rPr>
              <a:t>Proteins</a:t>
            </a:r>
            <a:r>
              <a:rPr lang="el-GR" sz="35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3500" b="1" dirty="0">
                <a:latin typeface="Arial" pitchFamily="34" charset="0"/>
                <a:cs typeface="Arial" pitchFamily="34" charset="0"/>
                <a:hlinkClick r:id="rId5"/>
              </a:rPr>
              <a:t>Vitamins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  <a:p>
            <a:r>
              <a:rPr lang="en-US" sz="3500" b="1" u="sng" dirty="0">
                <a:latin typeface="Arial" pitchFamily="34" charset="0"/>
                <a:cs typeface="Arial" pitchFamily="34" charset="0"/>
                <a:hlinkClick r:id="rId6"/>
              </a:rPr>
              <a:t>Metals</a:t>
            </a:r>
            <a:endParaRPr lang="el-GR" sz="3500" b="1" u="sng" dirty="0">
              <a:latin typeface="Arial" pitchFamily="34" charset="0"/>
              <a:cs typeface="Arial" pitchFamily="34" charset="0"/>
            </a:endParaRPr>
          </a:p>
          <a:p>
            <a:pPr marL="360000" indent="0"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are the basic nutritional components used by our organism for its growth and development</a:t>
            </a:r>
            <a:endParaRPr lang="el-GR" dirty="0"/>
          </a:p>
        </p:txBody>
      </p:sp>
      <p:pic>
        <p:nvPicPr>
          <p:cNvPr id="6" name="4 - Εικόνα" descr="carrot_family_sm.gif">
            <a:extLst>
              <a:ext uri="{FF2B5EF4-FFF2-40B4-BE49-F238E27FC236}">
                <a16:creationId xmlns:a16="http://schemas.microsoft.com/office/drawing/2014/main" id="{30B122DD-0912-4987-9A6F-6923BC43509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22412"/>
            <a:ext cx="3538714" cy="5013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Where does our body get its energy from?</a:t>
            </a:r>
            <a:endParaRPr lang="el-GR" dirty="0"/>
          </a:p>
        </p:txBody>
      </p:sp>
      <p:pic>
        <p:nvPicPr>
          <p:cNvPr id="4" name="3 - Θέση περιεχομένου" descr="heart_healthy_vegetab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211960" cy="4104456"/>
          </a:xfrm>
        </p:spPr>
      </p:pic>
      <p:sp>
        <p:nvSpPr>
          <p:cNvPr id="5" name="4 - Ορθογώνιο"/>
          <p:cNvSpPr/>
          <p:nvPr/>
        </p:nvSpPr>
        <p:spPr>
          <a:xfrm>
            <a:off x="3923928" y="2492896"/>
            <a:ext cx="5220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By consuming the appropriate quantities from each nutritional component, we help our organism to perform better and to develop more correctly</a:t>
            </a:r>
            <a:endParaRPr lang="el-G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>
                <a:latin typeface="Arial" pitchFamily="34" charset="0"/>
                <a:cs typeface="Arial" pitchFamily="34" charset="0"/>
                <a:hlinkClick r:id="rId2"/>
              </a:rPr>
              <a:t>Proteins</a:t>
            </a:r>
            <a:endParaRPr lang="el-GR" sz="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8336"/>
            <a:ext cx="8229600" cy="5165025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They are complex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macromolecules which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form the basic structural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cell elements, while at the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same time playing a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functional part in their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structure and function.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They actively contribute to the composition of enzymes, hormones,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haemoglobin</a:t>
            </a:r>
            <a:r>
              <a:rPr lang="en-US" dirty="0">
                <a:latin typeface="Arial" pitchFamily="34" charset="0"/>
                <a:cs typeface="Arial" pitchFamily="34" charset="0"/>
              </a:rPr>
              <a:t> and of antibodies.</a:t>
            </a:r>
            <a:endParaRPr lang="el-GR" dirty="0"/>
          </a:p>
        </p:txBody>
      </p:sp>
      <p:pic>
        <p:nvPicPr>
          <p:cNvPr id="6" name="5 - Εικόνα" descr="Proteins-04-go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620786" cy="3705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>
                <a:latin typeface="Arial" pitchFamily="34" charset="0"/>
                <a:cs typeface="Arial" pitchFamily="34" charset="0"/>
                <a:hlinkClick r:id="rId2"/>
              </a:rPr>
              <a:t>Proteins</a:t>
            </a:r>
            <a:endParaRPr lang="el-GR" sz="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Proteins are mainly found in foods derived from animals, such as meat, milk, fish and eggs, but also in many other plant-derived foods such as nuts, lentils and beans.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white_musc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519008" cy="2780928"/>
          </a:xfrm>
          <a:prstGeom prst="rect">
            <a:avLst/>
          </a:prstGeom>
        </p:spPr>
      </p:pic>
      <p:pic>
        <p:nvPicPr>
          <p:cNvPr id="8" name="7 - Εικόνα" descr="ProteinFoo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Where does our body get its energy from?</a:t>
            </a:r>
            <a:br>
              <a:rPr lang="el-GR" sz="4000" dirty="0">
                <a:latin typeface="Arial" pitchFamily="34" charset="0"/>
                <a:cs typeface="Arial" pitchFamily="34" charset="0"/>
              </a:rPr>
            </a:br>
            <a:r>
              <a:rPr lang="en-US" sz="6700" dirty="0">
                <a:solidFill>
                  <a:srgbClr val="FF0000"/>
                </a:solidFill>
              </a:rPr>
              <a:t>Fats</a:t>
            </a:r>
            <a:r>
              <a:rPr lang="el-GR" sz="67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5 - Εικόνα" descr="1911041_dieta-hubnuti-v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6444208" cy="486916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1556792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Something that we must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not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eat?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411760" y="5780782"/>
            <a:ext cx="5508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They act as a source and storage of energy</a:t>
            </a:r>
            <a:endParaRPr lang="el-GR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They are the structural elements of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  <a:hlinkClick r:id="rId2" tooltip="Κυτταρική μεμβράνη"/>
              </a:rPr>
              <a:t>cell membranes</a:t>
            </a:r>
            <a:endParaRPr lang="el-GR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They act as message carriers (</a:t>
            </a:r>
            <a:r>
              <a:rPr lang="en-US" sz="3600" dirty="0">
                <a:latin typeface="Arial" pitchFamily="34" charset="0"/>
                <a:cs typeface="Arial" pitchFamily="34" charset="0"/>
                <a:hlinkClick r:id="rId3" tooltip="Ορμόνες"/>
              </a:rPr>
              <a:t>hormones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600" dirty="0">
                <a:latin typeface="Arial" pitchFamily="34" charset="0"/>
                <a:cs typeface="Arial" pitchFamily="34" charset="0"/>
                <a:hlinkClick r:id="rId4" tooltip="Βιταμίνες"/>
              </a:rPr>
              <a:t>vitamins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 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liposoluble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vitamins 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Α, D, 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and 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Κ)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They offer protection and insulation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Where does our body get its energy from?</a:t>
            </a:r>
            <a:br>
              <a:rPr lang="el-GR" sz="4000" dirty="0">
                <a:latin typeface="Arial" pitchFamily="34" charset="0"/>
                <a:cs typeface="Arial" pitchFamily="34" charset="0"/>
              </a:rPr>
            </a:br>
            <a:r>
              <a:rPr lang="en-US" sz="6700" dirty="0">
                <a:solidFill>
                  <a:srgbClr val="FF0000"/>
                </a:solidFill>
              </a:rPr>
              <a:t>Fats</a:t>
            </a:r>
            <a:r>
              <a:rPr lang="el-GR" sz="67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987824" y="1484784"/>
            <a:ext cx="6156176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Our organism uses these substances in order to acquire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quickly and easily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so that it can fulfill our daily functions.</a:t>
            </a:r>
            <a:endParaRPr lang="el-GR" sz="36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4" name="3 - Εικόνα" descr="young_lady_run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3347864" cy="5328592"/>
          </a:xfrm>
          <a:prstGeom prst="rect">
            <a:avLst/>
          </a:prstGeom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Where does our body get its energy from?</a:t>
            </a:r>
            <a:br>
              <a:rPr lang="el-GR" sz="4000" dirty="0">
                <a:latin typeface="Arial" pitchFamily="34" charset="0"/>
                <a:cs typeface="Arial" pitchFamily="34" charset="0"/>
              </a:rPr>
            </a:br>
            <a:r>
              <a:rPr lang="en-US" sz="4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Carbohydrates</a:t>
            </a:r>
            <a:r>
              <a:rPr lang="el-GR" sz="67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Carbohydrates</a:t>
            </a:r>
            <a:endParaRPr lang="el-GR" sz="60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So, when we run to catch up with a friend, when we study to do well in an exam, when we play with a ball, we need a lot of energy.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We get this energy from carbohydrates.</a:t>
            </a:r>
            <a:endParaRPr lang="el-GR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foods that are rich in carbohydrates are all fruits, vegetables, pastas, potatoes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all sweet foods</a:t>
            </a:r>
            <a:r>
              <a:rPr lang="el-GR" dirty="0">
                <a:solidFill>
                  <a:srgbClr val="FF0000"/>
                </a:solidFill>
              </a:rPr>
              <a:t>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550</Words>
  <Application>Microsoft Office PowerPoint</Application>
  <PresentationFormat>Προβολή στην οθόνη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Θέμα του Office</vt:lpstr>
      <vt:lpstr>Where does our body get its energy from?</vt:lpstr>
      <vt:lpstr>Where does our body get its energy from?</vt:lpstr>
      <vt:lpstr>Where does our body get its energy from?</vt:lpstr>
      <vt:lpstr>Proteins</vt:lpstr>
      <vt:lpstr>Proteins</vt:lpstr>
      <vt:lpstr>Where does our body get its energy from? Fats </vt:lpstr>
      <vt:lpstr>Where does our body get its energy from? Fats </vt:lpstr>
      <vt:lpstr>Where does our body get its energy from? Carbohydrates </vt:lpstr>
      <vt:lpstr>Carbohydrates</vt:lpstr>
      <vt:lpstr>Carbohydrates</vt:lpstr>
      <vt:lpstr>Παρουσίαση του PowerPoint</vt:lpstr>
      <vt:lpstr>Where does our body get its energy from?</vt:lpstr>
      <vt:lpstr>Where does our body get its energy from?</vt:lpstr>
      <vt:lpstr>Where does our body get its energy from?</vt:lpstr>
      <vt:lpstr>Where does our body get its energy from?</vt:lpstr>
      <vt:lpstr>C12H22O11(s) + 12O2(g) → 12CO2(g) + 11H2O(g) </vt:lpstr>
      <vt:lpstr>Where does our body get its energy from?</vt:lpstr>
      <vt:lpstr>Παρουσίαση του PowerPoint</vt:lpstr>
      <vt:lpstr>Παρουσίαση του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πού παίρνει ενέργεια το σώμα μας</dc:title>
  <dc:creator>Your User Name</dc:creator>
  <cp:lastModifiedBy>Angstrom Micronics</cp:lastModifiedBy>
  <cp:revision>42</cp:revision>
  <dcterms:created xsi:type="dcterms:W3CDTF">2018-03-18T09:59:19Z</dcterms:created>
  <dcterms:modified xsi:type="dcterms:W3CDTF">2018-05-03T21:34:13Z</dcterms:modified>
</cp:coreProperties>
</file>