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74" r:id="rId3"/>
    <p:sldMasterId id="2147483687" r:id="rId4"/>
  </p:sldMasterIdLst>
  <p:notesMasterIdLst>
    <p:notesMasterId r:id="rId26"/>
  </p:notesMasterIdLst>
  <p:sldIdLst>
    <p:sldId id="256" r:id="rId5"/>
    <p:sldId id="269" r:id="rId6"/>
    <p:sldId id="263" r:id="rId7"/>
    <p:sldId id="264" r:id="rId8"/>
    <p:sldId id="265" r:id="rId9"/>
    <p:sldId id="266" r:id="rId10"/>
    <p:sldId id="267" r:id="rId11"/>
    <p:sldId id="273" r:id="rId12"/>
    <p:sldId id="272" r:id="rId13"/>
    <p:sldId id="275" r:id="rId14"/>
    <p:sldId id="276" r:id="rId15"/>
    <p:sldId id="271" r:id="rId16"/>
    <p:sldId id="258" r:id="rId17"/>
    <p:sldId id="259" r:id="rId18"/>
    <p:sldId id="260" r:id="rId19"/>
    <p:sldId id="270" r:id="rId20"/>
    <p:sldId id="261" r:id="rId21"/>
    <p:sldId id="262" r:id="rId22"/>
    <p:sldId id="277" r:id="rId23"/>
    <p:sldId id="278" r:id="rId24"/>
    <p:sldId id="279" r:id="rId25"/>
  </p:sldIdLst>
  <p:sldSz cx="9144000" cy="6858000" type="screen4x3"/>
  <p:notesSz cx="6858000" cy="9144000"/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0FB1"/>
    <a:srgbClr val="FFF2C9"/>
    <a:srgbClr val="002E00"/>
    <a:srgbClr val="FFF8E1"/>
    <a:srgbClr val="04849E"/>
    <a:srgbClr val="04778E"/>
    <a:srgbClr val="027AA0"/>
    <a:srgbClr val="00A2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1068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2185EF7-9436-4C30-806F-66CA32B59C28}" type="doc">
      <dgm:prSet loTypeId="urn:microsoft.com/office/officeart/2005/8/layout/hierarchy6" loCatId="hierarchy" qsTypeId="urn:microsoft.com/office/officeart/2005/8/quickstyle/simple1" qsCatId="simple" csTypeId="urn:microsoft.com/office/officeart/2005/8/colors/accent1_2" csCatId="accent1" phldr="1"/>
      <dgm:spPr>
        <a:scene3d>
          <a:camera prst="orthographicFront"/>
          <a:lightRig rig="threePt" dir="t"/>
        </a:scene3d>
      </dgm:spPr>
      <dgm:t>
        <a:bodyPr/>
        <a:lstStyle/>
        <a:p>
          <a:endParaRPr lang="el-GR"/>
        </a:p>
      </dgm:t>
    </dgm:pt>
    <dgm:pt modelId="{DAA0A2B2-CE95-43C9-947E-0F3AACB4B39F}">
      <dgm:prSet phldrT="[Κείμενο]" custT="1"/>
      <dgm:spPr>
        <a:sp3d>
          <a:bevelT prst="relaxedInset"/>
        </a:sp3d>
      </dgm:spPr>
      <dgm:t>
        <a:bodyPr/>
        <a:lstStyle/>
        <a:p>
          <a:r>
            <a:rPr lang="el-GR" sz="2000" b="1" spc="300" dirty="0" smtClean="0">
              <a:solidFill>
                <a:srgbClr val="002060"/>
              </a:solidFill>
              <a:latin typeface="Comic Sans MS" pitchFamily="66" charset="0"/>
            </a:rPr>
            <a:t>ΕΚΦΕ</a:t>
          </a:r>
          <a:r>
            <a:rPr lang="el-GR" sz="2000" b="1" dirty="0" smtClean="0">
              <a:solidFill>
                <a:srgbClr val="002060"/>
              </a:solidFill>
              <a:latin typeface="Comic Sans MS" pitchFamily="66" charset="0"/>
            </a:rPr>
            <a:t>: 78</a:t>
          </a:r>
          <a:endParaRPr lang="el-GR" sz="2000" b="1" dirty="0">
            <a:latin typeface="Comic Sans MS" pitchFamily="66" charset="0"/>
          </a:endParaRPr>
        </a:p>
      </dgm:t>
    </dgm:pt>
    <dgm:pt modelId="{1A2D2833-BDF7-4357-9656-FB16F3BE7A99}" type="parTrans" cxnId="{3CB1998B-169E-4C0D-95D7-4B170FACAB94}">
      <dgm:prSet/>
      <dgm:spPr/>
      <dgm:t>
        <a:bodyPr/>
        <a:lstStyle/>
        <a:p>
          <a:endParaRPr lang="el-GR"/>
        </a:p>
      </dgm:t>
    </dgm:pt>
    <dgm:pt modelId="{FBE6AC69-10B9-47E7-B8D4-2E649BC997FC}" type="sibTrans" cxnId="{3CB1998B-169E-4C0D-95D7-4B170FACAB94}">
      <dgm:prSet/>
      <dgm:spPr/>
      <dgm:t>
        <a:bodyPr/>
        <a:lstStyle/>
        <a:p>
          <a:endParaRPr lang="el-GR"/>
        </a:p>
      </dgm:t>
    </dgm:pt>
    <dgm:pt modelId="{427ABD2F-E79F-4CDE-982B-93B9E69C3A45}">
      <dgm:prSet phldrT="[Κείμενο]" custT="1"/>
      <dgm:spPr>
        <a:sp3d>
          <a:bevelT prst="relaxedInset"/>
        </a:sp3d>
      </dgm:spPr>
      <dgm:t>
        <a:bodyPr/>
        <a:lstStyle/>
        <a:p>
          <a:r>
            <a:rPr lang="el-GR" sz="1800" dirty="0" smtClean="0">
              <a:latin typeface="Comic Sans MS" pitchFamily="66" charset="0"/>
            </a:rPr>
            <a:t>Αττικής: 15</a:t>
          </a:r>
          <a:endParaRPr lang="el-GR" sz="1800" dirty="0">
            <a:latin typeface="Comic Sans MS" pitchFamily="66" charset="0"/>
          </a:endParaRPr>
        </a:p>
      </dgm:t>
    </dgm:pt>
    <dgm:pt modelId="{9BA62634-081B-4D78-857B-FAB41A6432DB}" type="parTrans" cxnId="{25A5E8B3-0811-4465-B234-5914AF70D4C0}">
      <dgm:prSet/>
      <dgm:spPr>
        <a:sp3d>
          <a:bevelT prst="relaxedInset"/>
        </a:sp3d>
      </dgm:spPr>
      <dgm:t>
        <a:bodyPr/>
        <a:lstStyle/>
        <a:p>
          <a:endParaRPr lang="el-GR"/>
        </a:p>
      </dgm:t>
    </dgm:pt>
    <dgm:pt modelId="{812D3225-87FB-471A-8C32-F268241A4AD9}" type="sibTrans" cxnId="{25A5E8B3-0811-4465-B234-5914AF70D4C0}">
      <dgm:prSet/>
      <dgm:spPr/>
      <dgm:t>
        <a:bodyPr/>
        <a:lstStyle/>
        <a:p>
          <a:endParaRPr lang="el-GR"/>
        </a:p>
      </dgm:t>
    </dgm:pt>
    <dgm:pt modelId="{33F5F00A-1ECA-46EF-BB21-708134FC2B1E}">
      <dgm:prSet phldrT="[Κείμενο]" custT="1"/>
      <dgm:spPr>
        <a:sp3d>
          <a:bevelT prst="relaxedInset"/>
        </a:sp3d>
      </dgm:spPr>
      <dgm:t>
        <a:bodyPr/>
        <a:lstStyle/>
        <a:p>
          <a:r>
            <a:rPr lang="el-GR" sz="1600" dirty="0" smtClean="0">
              <a:latin typeface="Comic Sans MS" pitchFamily="66" charset="0"/>
            </a:rPr>
            <a:t>Συμμετείχαν στο διαγωνισμό: </a:t>
          </a:r>
          <a:r>
            <a:rPr lang="el-GR" sz="2000" dirty="0" smtClean="0">
              <a:latin typeface="Comic Sans MS" pitchFamily="66" charset="0"/>
            </a:rPr>
            <a:t>15</a:t>
          </a:r>
          <a:endParaRPr lang="el-GR" sz="2000" dirty="0">
            <a:latin typeface="Comic Sans MS" pitchFamily="66" charset="0"/>
          </a:endParaRPr>
        </a:p>
      </dgm:t>
    </dgm:pt>
    <dgm:pt modelId="{ADF9B054-A27B-4BB4-A542-C302E1A16D91}" type="parTrans" cxnId="{28A01BF3-3BF4-48E2-9D2A-C17065B6E4F0}">
      <dgm:prSet/>
      <dgm:spPr>
        <a:sp3d>
          <a:bevelT prst="relaxedInset"/>
        </a:sp3d>
      </dgm:spPr>
      <dgm:t>
        <a:bodyPr/>
        <a:lstStyle/>
        <a:p>
          <a:endParaRPr lang="el-GR"/>
        </a:p>
      </dgm:t>
    </dgm:pt>
    <dgm:pt modelId="{3AA4BE84-09C3-47DB-A1F2-E5A9B65E52BF}" type="sibTrans" cxnId="{28A01BF3-3BF4-48E2-9D2A-C17065B6E4F0}">
      <dgm:prSet/>
      <dgm:spPr/>
      <dgm:t>
        <a:bodyPr/>
        <a:lstStyle/>
        <a:p>
          <a:endParaRPr lang="el-GR"/>
        </a:p>
      </dgm:t>
    </dgm:pt>
    <dgm:pt modelId="{82BE0096-C93A-4254-84B7-575FBBB4537A}">
      <dgm:prSet phldrT="[Κείμενο]" custT="1"/>
      <dgm:spPr>
        <a:sp3d>
          <a:bevelT prst="relaxedInset"/>
        </a:sp3d>
      </dgm:spPr>
      <dgm:t>
        <a:bodyPr/>
        <a:lstStyle/>
        <a:p>
          <a:r>
            <a:rPr lang="el-GR" sz="1800" dirty="0" smtClean="0">
              <a:latin typeface="Comic Sans MS" pitchFamily="66" charset="0"/>
            </a:rPr>
            <a:t>Περιφέρειας: 63</a:t>
          </a:r>
          <a:endParaRPr lang="el-GR" sz="1800" dirty="0">
            <a:latin typeface="Comic Sans MS" pitchFamily="66" charset="0"/>
          </a:endParaRPr>
        </a:p>
      </dgm:t>
    </dgm:pt>
    <dgm:pt modelId="{102D6D90-A8B9-4D95-BDBB-AA8BF45567E6}" type="parTrans" cxnId="{79D1A96C-8D47-4FA8-A7E0-EF42B1DB52DE}">
      <dgm:prSet/>
      <dgm:spPr>
        <a:sp3d>
          <a:bevelT prst="relaxedInset"/>
        </a:sp3d>
      </dgm:spPr>
      <dgm:t>
        <a:bodyPr/>
        <a:lstStyle/>
        <a:p>
          <a:endParaRPr lang="el-GR"/>
        </a:p>
      </dgm:t>
    </dgm:pt>
    <dgm:pt modelId="{71E56262-2C11-457F-AD72-1B365E3F243C}" type="sibTrans" cxnId="{79D1A96C-8D47-4FA8-A7E0-EF42B1DB52DE}">
      <dgm:prSet/>
      <dgm:spPr/>
      <dgm:t>
        <a:bodyPr/>
        <a:lstStyle/>
        <a:p>
          <a:endParaRPr lang="el-GR"/>
        </a:p>
      </dgm:t>
    </dgm:pt>
    <dgm:pt modelId="{7BD826C2-50EA-409F-B8B1-7D0DA02D24BB}">
      <dgm:prSet phldrT="[Κείμενο]" custT="1"/>
      <dgm:spPr>
        <a:sp3d>
          <a:bevelT prst="relaxedInset"/>
        </a:sp3d>
      </dgm:spPr>
      <dgm:t>
        <a:bodyPr/>
        <a:lstStyle/>
        <a:p>
          <a:r>
            <a:rPr lang="el-GR" sz="1700" dirty="0" smtClean="0">
              <a:latin typeface="Comic Sans MS" pitchFamily="66" charset="0"/>
            </a:rPr>
            <a:t>Συμμετείχαν στο διαγωνισμό: </a:t>
          </a:r>
          <a:r>
            <a:rPr lang="el-GR" sz="2000" dirty="0" smtClean="0">
              <a:latin typeface="Comic Sans MS" pitchFamily="66" charset="0"/>
            </a:rPr>
            <a:t>32</a:t>
          </a:r>
          <a:endParaRPr lang="el-GR" sz="2000" dirty="0">
            <a:latin typeface="Comic Sans MS" pitchFamily="66" charset="0"/>
          </a:endParaRPr>
        </a:p>
      </dgm:t>
    </dgm:pt>
    <dgm:pt modelId="{53E45E8E-D14C-4B1A-936B-D2B9B3C220B9}" type="parTrans" cxnId="{AFE82809-4490-4CA1-BD13-7F78AF53E4FF}">
      <dgm:prSet/>
      <dgm:spPr>
        <a:sp3d>
          <a:bevelT prst="relaxedInset"/>
        </a:sp3d>
      </dgm:spPr>
      <dgm:t>
        <a:bodyPr/>
        <a:lstStyle/>
        <a:p>
          <a:endParaRPr lang="el-GR"/>
        </a:p>
      </dgm:t>
    </dgm:pt>
    <dgm:pt modelId="{727B5F5C-D8B2-4707-8DBF-82A9A18448CB}" type="sibTrans" cxnId="{AFE82809-4490-4CA1-BD13-7F78AF53E4FF}">
      <dgm:prSet/>
      <dgm:spPr/>
      <dgm:t>
        <a:bodyPr/>
        <a:lstStyle/>
        <a:p>
          <a:endParaRPr lang="el-GR"/>
        </a:p>
      </dgm:t>
    </dgm:pt>
    <dgm:pt modelId="{7C30C49F-036D-4A14-8610-E9A21C15E639}" type="pres">
      <dgm:prSet presAssocID="{12185EF7-9436-4C30-806F-66CA32B59C28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EA2FFB41-57C0-4CA5-9970-704F1C9D3F60}" type="pres">
      <dgm:prSet presAssocID="{12185EF7-9436-4C30-806F-66CA32B59C28}" presName="hierFlow" presStyleCnt="0"/>
      <dgm:spPr>
        <a:sp3d>
          <a:bevelT prst="relaxedInset"/>
        </a:sp3d>
      </dgm:spPr>
    </dgm:pt>
    <dgm:pt modelId="{FC3F30EF-8DC2-410E-8E2D-DCC37E08E8B2}" type="pres">
      <dgm:prSet presAssocID="{12185EF7-9436-4C30-806F-66CA32B59C28}" presName="hierChild1" presStyleCnt="0">
        <dgm:presLayoutVars>
          <dgm:chPref val="1"/>
          <dgm:animOne val="branch"/>
          <dgm:animLvl val="lvl"/>
        </dgm:presLayoutVars>
      </dgm:prSet>
      <dgm:spPr>
        <a:sp3d>
          <a:bevelT prst="relaxedInset"/>
        </a:sp3d>
      </dgm:spPr>
    </dgm:pt>
    <dgm:pt modelId="{92A0A8F4-263D-47E2-8046-8C13B2D4E101}" type="pres">
      <dgm:prSet presAssocID="{DAA0A2B2-CE95-43C9-947E-0F3AACB4B39F}" presName="Name14" presStyleCnt="0"/>
      <dgm:spPr>
        <a:sp3d>
          <a:bevelT prst="relaxedInset"/>
        </a:sp3d>
      </dgm:spPr>
    </dgm:pt>
    <dgm:pt modelId="{241C0113-F594-4CC4-AD91-833919DD127D}" type="pres">
      <dgm:prSet presAssocID="{DAA0A2B2-CE95-43C9-947E-0F3AACB4B39F}" presName="level1Shape" presStyleLbl="node0" presStyleIdx="0" presStyleCnt="1" custScaleX="159885" custScaleY="50736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4DEA0BB3-D4C6-4935-9BEE-F7BBE7556B16}" type="pres">
      <dgm:prSet presAssocID="{DAA0A2B2-CE95-43C9-947E-0F3AACB4B39F}" presName="hierChild2" presStyleCnt="0"/>
      <dgm:spPr>
        <a:sp3d>
          <a:bevelT prst="relaxedInset"/>
        </a:sp3d>
      </dgm:spPr>
    </dgm:pt>
    <dgm:pt modelId="{1A8855FD-9C1E-4CD5-8EFF-AFDA7E169883}" type="pres">
      <dgm:prSet presAssocID="{9BA62634-081B-4D78-857B-FAB41A6432DB}" presName="Name19" presStyleLbl="parChTrans1D2" presStyleIdx="0" presStyleCnt="2"/>
      <dgm:spPr/>
      <dgm:t>
        <a:bodyPr/>
        <a:lstStyle/>
        <a:p>
          <a:endParaRPr lang="el-GR"/>
        </a:p>
      </dgm:t>
    </dgm:pt>
    <dgm:pt modelId="{474CCAA5-59C6-48A8-8DCC-37CA725C4ECA}" type="pres">
      <dgm:prSet presAssocID="{427ABD2F-E79F-4CDE-982B-93B9E69C3A45}" presName="Name21" presStyleCnt="0"/>
      <dgm:spPr>
        <a:sp3d>
          <a:bevelT prst="relaxedInset"/>
        </a:sp3d>
      </dgm:spPr>
    </dgm:pt>
    <dgm:pt modelId="{9D15CBB7-E605-4DE1-B7E3-00027DD25ACA}" type="pres">
      <dgm:prSet presAssocID="{427ABD2F-E79F-4CDE-982B-93B9E69C3A45}" presName="level2Shape" presStyleLbl="node2" presStyleIdx="0" presStyleCnt="2" custScaleX="119303"/>
      <dgm:spPr/>
      <dgm:t>
        <a:bodyPr/>
        <a:lstStyle/>
        <a:p>
          <a:endParaRPr lang="el-GR"/>
        </a:p>
      </dgm:t>
    </dgm:pt>
    <dgm:pt modelId="{07FBDE1F-89F4-4578-8E19-C3A0E197F08B}" type="pres">
      <dgm:prSet presAssocID="{427ABD2F-E79F-4CDE-982B-93B9E69C3A45}" presName="hierChild3" presStyleCnt="0"/>
      <dgm:spPr>
        <a:sp3d>
          <a:bevelT prst="relaxedInset"/>
        </a:sp3d>
      </dgm:spPr>
    </dgm:pt>
    <dgm:pt modelId="{D774ED06-2B8C-4E12-A8F2-54FCB74573B4}" type="pres">
      <dgm:prSet presAssocID="{ADF9B054-A27B-4BB4-A542-C302E1A16D91}" presName="Name19" presStyleLbl="parChTrans1D3" presStyleIdx="0" presStyleCnt="2"/>
      <dgm:spPr/>
      <dgm:t>
        <a:bodyPr/>
        <a:lstStyle/>
        <a:p>
          <a:endParaRPr lang="el-GR"/>
        </a:p>
      </dgm:t>
    </dgm:pt>
    <dgm:pt modelId="{6867BB86-3DB4-4C5C-98AD-749B3C02F9F1}" type="pres">
      <dgm:prSet presAssocID="{33F5F00A-1ECA-46EF-BB21-708134FC2B1E}" presName="Name21" presStyleCnt="0"/>
      <dgm:spPr>
        <a:sp3d>
          <a:bevelT prst="relaxedInset"/>
        </a:sp3d>
      </dgm:spPr>
    </dgm:pt>
    <dgm:pt modelId="{C11CD657-CEEA-48BE-B1EA-8711A6945C3C}" type="pres">
      <dgm:prSet presAssocID="{33F5F00A-1ECA-46EF-BB21-708134FC2B1E}" presName="level2Shape" presStyleLbl="node3" presStyleIdx="0" presStyleCnt="2" custScaleX="138480"/>
      <dgm:spPr/>
      <dgm:t>
        <a:bodyPr/>
        <a:lstStyle/>
        <a:p>
          <a:endParaRPr lang="el-GR"/>
        </a:p>
      </dgm:t>
    </dgm:pt>
    <dgm:pt modelId="{CEDEDAFF-934A-4CDF-BBB6-20406155FB19}" type="pres">
      <dgm:prSet presAssocID="{33F5F00A-1ECA-46EF-BB21-708134FC2B1E}" presName="hierChild3" presStyleCnt="0"/>
      <dgm:spPr>
        <a:sp3d>
          <a:bevelT prst="relaxedInset"/>
        </a:sp3d>
      </dgm:spPr>
    </dgm:pt>
    <dgm:pt modelId="{B05A89D3-FF6A-44ED-8EAE-633B9784791F}" type="pres">
      <dgm:prSet presAssocID="{102D6D90-A8B9-4D95-BDBB-AA8BF45567E6}" presName="Name19" presStyleLbl="parChTrans1D2" presStyleIdx="1" presStyleCnt="2"/>
      <dgm:spPr/>
      <dgm:t>
        <a:bodyPr/>
        <a:lstStyle/>
        <a:p>
          <a:endParaRPr lang="el-GR"/>
        </a:p>
      </dgm:t>
    </dgm:pt>
    <dgm:pt modelId="{960B7D9A-B89B-421C-9FFC-258D4D372031}" type="pres">
      <dgm:prSet presAssocID="{82BE0096-C93A-4254-84B7-575FBBB4537A}" presName="Name21" presStyleCnt="0"/>
      <dgm:spPr>
        <a:sp3d>
          <a:bevelT prst="relaxedInset"/>
        </a:sp3d>
      </dgm:spPr>
    </dgm:pt>
    <dgm:pt modelId="{3C0EA589-AF90-4777-B773-EC59338C74F0}" type="pres">
      <dgm:prSet presAssocID="{82BE0096-C93A-4254-84B7-575FBBB4537A}" presName="level2Shape" presStyleLbl="node2" presStyleIdx="1" presStyleCnt="2" custScaleX="167802"/>
      <dgm:spPr/>
      <dgm:t>
        <a:bodyPr/>
        <a:lstStyle/>
        <a:p>
          <a:endParaRPr lang="el-GR"/>
        </a:p>
      </dgm:t>
    </dgm:pt>
    <dgm:pt modelId="{F651E09D-A97A-4FB7-8AD4-FB7AD24D5195}" type="pres">
      <dgm:prSet presAssocID="{82BE0096-C93A-4254-84B7-575FBBB4537A}" presName="hierChild3" presStyleCnt="0"/>
      <dgm:spPr>
        <a:sp3d>
          <a:bevelT prst="relaxedInset"/>
        </a:sp3d>
      </dgm:spPr>
    </dgm:pt>
    <dgm:pt modelId="{F164E7D4-5DBF-4760-BEA1-B784603DACFD}" type="pres">
      <dgm:prSet presAssocID="{53E45E8E-D14C-4B1A-936B-D2B9B3C220B9}" presName="Name19" presStyleLbl="parChTrans1D3" presStyleIdx="1" presStyleCnt="2"/>
      <dgm:spPr/>
      <dgm:t>
        <a:bodyPr/>
        <a:lstStyle/>
        <a:p>
          <a:endParaRPr lang="el-GR"/>
        </a:p>
      </dgm:t>
    </dgm:pt>
    <dgm:pt modelId="{442E470E-DA77-4E3D-8207-B589D4717AB5}" type="pres">
      <dgm:prSet presAssocID="{7BD826C2-50EA-409F-B8B1-7D0DA02D24BB}" presName="Name21" presStyleCnt="0"/>
      <dgm:spPr>
        <a:sp3d>
          <a:bevelT prst="relaxedInset"/>
        </a:sp3d>
      </dgm:spPr>
    </dgm:pt>
    <dgm:pt modelId="{F53EB704-0CFA-4EEE-AB4E-8DB8E7EC1E5A}" type="pres">
      <dgm:prSet presAssocID="{7BD826C2-50EA-409F-B8B1-7D0DA02D24BB}" presName="level2Shape" presStyleLbl="node3" presStyleIdx="1" presStyleCnt="2" custScaleX="146588"/>
      <dgm:spPr/>
      <dgm:t>
        <a:bodyPr/>
        <a:lstStyle/>
        <a:p>
          <a:endParaRPr lang="el-GR"/>
        </a:p>
      </dgm:t>
    </dgm:pt>
    <dgm:pt modelId="{A36DCB6B-8617-4A27-B3F7-5E42D079BFA2}" type="pres">
      <dgm:prSet presAssocID="{7BD826C2-50EA-409F-B8B1-7D0DA02D24BB}" presName="hierChild3" presStyleCnt="0"/>
      <dgm:spPr>
        <a:sp3d>
          <a:bevelT prst="relaxedInset"/>
        </a:sp3d>
      </dgm:spPr>
    </dgm:pt>
    <dgm:pt modelId="{F6B24226-C5B5-403C-86AD-8DD38C8679A3}" type="pres">
      <dgm:prSet presAssocID="{12185EF7-9436-4C30-806F-66CA32B59C28}" presName="bgShapesFlow" presStyleCnt="0"/>
      <dgm:spPr>
        <a:sp3d>
          <a:bevelT prst="relaxedInset"/>
        </a:sp3d>
      </dgm:spPr>
    </dgm:pt>
  </dgm:ptLst>
  <dgm:cxnLst>
    <dgm:cxn modelId="{6880ADF1-D19A-4A6A-871E-35A5E4B91BAC}" type="presOf" srcId="{33F5F00A-1ECA-46EF-BB21-708134FC2B1E}" destId="{C11CD657-CEEA-48BE-B1EA-8711A6945C3C}" srcOrd="0" destOrd="0" presId="urn:microsoft.com/office/officeart/2005/8/layout/hierarchy6"/>
    <dgm:cxn modelId="{79D2CD22-E4D0-4746-9BC5-68E472416793}" type="presOf" srcId="{82BE0096-C93A-4254-84B7-575FBBB4537A}" destId="{3C0EA589-AF90-4777-B773-EC59338C74F0}" srcOrd="0" destOrd="0" presId="urn:microsoft.com/office/officeart/2005/8/layout/hierarchy6"/>
    <dgm:cxn modelId="{AFE82809-4490-4CA1-BD13-7F78AF53E4FF}" srcId="{82BE0096-C93A-4254-84B7-575FBBB4537A}" destId="{7BD826C2-50EA-409F-B8B1-7D0DA02D24BB}" srcOrd="0" destOrd="0" parTransId="{53E45E8E-D14C-4B1A-936B-D2B9B3C220B9}" sibTransId="{727B5F5C-D8B2-4707-8DBF-82A9A18448CB}"/>
    <dgm:cxn modelId="{3CB1998B-169E-4C0D-95D7-4B170FACAB94}" srcId="{12185EF7-9436-4C30-806F-66CA32B59C28}" destId="{DAA0A2B2-CE95-43C9-947E-0F3AACB4B39F}" srcOrd="0" destOrd="0" parTransId="{1A2D2833-BDF7-4357-9656-FB16F3BE7A99}" sibTransId="{FBE6AC69-10B9-47E7-B8D4-2E649BC997FC}"/>
    <dgm:cxn modelId="{88210021-F0AA-4CAD-8B08-6D45CAA394AE}" type="presOf" srcId="{9BA62634-081B-4D78-857B-FAB41A6432DB}" destId="{1A8855FD-9C1E-4CD5-8EFF-AFDA7E169883}" srcOrd="0" destOrd="0" presId="urn:microsoft.com/office/officeart/2005/8/layout/hierarchy6"/>
    <dgm:cxn modelId="{79D1A96C-8D47-4FA8-A7E0-EF42B1DB52DE}" srcId="{DAA0A2B2-CE95-43C9-947E-0F3AACB4B39F}" destId="{82BE0096-C93A-4254-84B7-575FBBB4537A}" srcOrd="1" destOrd="0" parTransId="{102D6D90-A8B9-4D95-BDBB-AA8BF45567E6}" sibTransId="{71E56262-2C11-457F-AD72-1B365E3F243C}"/>
    <dgm:cxn modelId="{EACC6DB6-0333-4703-9CEA-77CD69229E00}" type="presOf" srcId="{12185EF7-9436-4C30-806F-66CA32B59C28}" destId="{7C30C49F-036D-4A14-8610-E9A21C15E639}" srcOrd="0" destOrd="0" presId="urn:microsoft.com/office/officeart/2005/8/layout/hierarchy6"/>
    <dgm:cxn modelId="{B5CD26AF-C3D1-4EAD-8870-A336277CDD22}" type="presOf" srcId="{7BD826C2-50EA-409F-B8B1-7D0DA02D24BB}" destId="{F53EB704-0CFA-4EEE-AB4E-8DB8E7EC1E5A}" srcOrd="0" destOrd="0" presId="urn:microsoft.com/office/officeart/2005/8/layout/hierarchy6"/>
    <dgm:cxn modelId="{2600E008-D840-4CE1-BD18-8A52F9CB8A2B}" type="presOf" srcId="{DAA0A2B2-CE95-43C9-947E-0F3AACB4B39F}" destId="{241C0113-F594-4CC4-AD91-833919DD127D}" srcOrd="0" destOrd="0" presId="urn:microsoft.com/office/officeart/2005/8/layout/hierarchy6"/>
    <dgm:cxn modelId="{8769F873-6828-467E-B121-83CF50BDE7C1}" type="presOf" srcId="{102D6D90-A8B9-4D95-BDBB-AA8BF45567E6}" destId="{B05A89D3-FF6A-44ED-8EAE-633B9784791F}" srcOrd="0" destOrd="0" presId="urn:microsoft.com/office/officeart/2005/8/layout/hierarchy6"/>
    <dgm:cxn modelId="{28A01BF3-3BF4-48E2-9D2A-C17065B6E4F0}" srcId="{427ABD2F-E79F-4CDE-982B-93B9E69C3A45}" destId="{33F5F00A-1ECA-46EF-BB21-708134FC2B1E}" srcOrd="0" destOrd="0" parTransId="{ADF9B054-A27B-4BB4-A542-C302E1A16D91}" sibTransId="{3AA4BE84-09C3-47DB-A1F2-E5A9B65E52BF}"/>
    <dgm:cxn modelId="{25A5E8B3-0811-4465-B234-5914AF70D4C0}" srcId="{DAA0A2B2-CE95-43C9-947E-0F3AACB4B39F}" destId="{427ABD2F-E79F-4CDE-982B-93B9E69C3A45}" srcOrd="0" destOrd="0" parTransId="{9BA62634-081B-4D78-857B-FAB41A6432DB}" sibTransId="{812D3225-87FB-471A-8C32-F268241A4AD9}"/>
    <dgm:cxn modelId="{3A6E5818-AA1F-4A2D-98B0-739E86057E0B}" type="presOf" srcId="{53E45E8E-D14C-4B1A-936B-D2B9B3C220B9}" destId="{F164E7D4-5DBF-4760-BEA1-B784603DACFD}" srcOrd="0" destOrd="0" presId="urn:microsoft.com/office/officeart/2005/8/layout/hierarchy6"/>
    <dgm:cxn modelId="{4B851E28-9A48-42DE-9148-8710796BAB99}" type="presOf" srcId="{ADF9B054-A27B-4BB4-A542-C302E1A16D91}" destId="{D774ED06-2B8C-4E12-A8F2-54FCB74573B4}" srcOrd="0" destOrd="0" presId="urn:microsoft.com/office/officeart/2005/8/layout/hierarchy6"/>
    <dgm:cxn modelId="{CDD3701D-1E1D-4D18-8074-66E565466749}" type="presOf" srcId="{427ABD2F-E79F-4CDE-982B-93B9E69C3A45}" destId="{9D15CBB7-E605-4DE1-B7E3-00027DD25ACA}" srcOrd="0" destOrd="0" presId="urn:microsoft.com/office/officeart/2005/8/layout/hierarchy6"/>
    <dgm:cxn modelId="{4834429E-9596-4839-8E7C-4AF97D7D661F}" type="presParOf" srcId="{7C30C49F-036D-4A14-8610-E9A21C15E639}" destId="{EA2FFB41-57C0-4CA5-9970-704F1C9D3F60}" srcOrd="0" destOrd="0" presId="urn:microsoft.com/office/officeart/2005/8/layout/hierarchy6"/>
    <dgm:cxn modelId="{BAA3A53D-5EF0-43A5-9373-048EF4831BAC}" type="presParOf" srcId="{EA2FFB41-57C0-4CA5-9970-704F1C9D3F60}" destId="{FC3F30EF-8DC2-410E-8E2D-DCC37E08E8B2}" srcOrd="0" destOrd="0" presId="urn:microsoft.com/office/officeart/2005/8/layout/hierarchy6"/>
    <dgm:cxn modelId="{F5FAAAC5-3671-455F-9E2D-7E050517A7EF}" type="presParOf" srcId="{FC3F30EF-8DC2-410E-8E2D-DCC37E08E8B2}" destId="{92A0A8F4-263D-47E2-8046-8C13B2D4E101}" srcOrd="0" destOrd="0" presId="urn:microsoft.com/office/officeart/2005/8/layout/hierarchy6"/>
    <dgm:cxn modelId="{6A459D7F-7D8E-47C8-B34D-22FA72CACCD7}" type="presParOf" srcId="{92A0A8F4-263D-47E2-8046-8C13B2D4E101}" destId="{241C0113-F594-4CC4-AD91-833919DD127D}" srcOrd="0" destOrd="0" presId="urn:microsoft.com/office/officeart/2005/8/layout/hierarchy6"/>
    <dgm:cxn modelId="{276757BD-C884-43F1-AFC7-FB9BD13D9742}" type="presParOf" srcId="{92A0A8F4-263D-47E2-8046-8C13B2D4E101}" destId="{4DEA0BB3-D4C6-4935-9BEE-F7BBE7556B16}" srcOrd="1" destOrd="0" presId="urn:microsoft.com/office/officeart/2005/8/layout/hierarchy6"/>
    <dgm:cxn modelId="{AACA5862-CCB8-4B19-8CAF-671AF9D8048C}" type="presParOf" srcId="{4DEA0BB3-D4C6-4935-9BEE-F7BBE7556B16}" destId="{1A8855FD-9C1E-4CD5-8EFF-AFDA7E169883}" srcOrd="0" destOrd="0" presId="urn:microsoft.com/office/officeart/2005/8/layout/hierarchy6"/>
    <dgm:cxn modelId="{987B812F-A96A-47BA-9436-B8B4136FF323}" type="presParOf" srcId="{4DEA0BB3-D4C6-4935-9BEE-F7BBE7556B16}" destId="{474CCAA5-59C6-48A8-8DCC-37CA725C4ECA}" srcOrd="1" destOrd="0" presId="urn:microsoft.com/office/officeart/2005/8/layout/hierarchy6"/>
    <dgm:cxn modelId="{5CA40882-2510-4860-A629-6E5183DF57F9}" type="presParOf" srcId="{474CCAA5-59C6-48A8-8DCC-37CA725C4ECA}" destId="{9D15CBB7-E605-4DE1-B7E3-00027DD25ACA}" srcOrd="0" destOrd="0" presId="urn:microsoft.com/office/officeart/2005/8/layout/hierarchy6"/>
    <dgm:cxn modelId="{931A0411-6F90-45B0-9EDB-2D11ABD5C158}" type="presParOf" srcId="{474CCAA5-59C6-48A8-8DCC-37CA725C4ECA}" destId="{07FBDE1F-89F4-4578-8E19-C3A0E197F08B}" srcOrd="1" destOrd="0" presId="urn:microsoft.com/office/officeart/2005/8/layout/hierarchy6"/>
    <dgm:cxn modelId="{B5FEDB56-2563-40C4-A7D7-416069C88ABF}" type="presParOf" srcId="{07FBDE1F-89F4-4578-8E19-C3A0E197F08B}" destId="{D774ED06-2B8C-4E12-A8F2-54FCB74573B4}" srcOrd="0" destOrd="0" presId="urn:microsoft.com/office/officeart/2005/8/layout/hierarchy6"/>
    <dgm:cxn modelId="{D6D93119-E4C8-4F71-934F-AD874CF6025C}" type="presParOf" srcId="{07FBDE1F-89F4-4578-8E19-C3A0E197F08B}" destId="{6867BB86-3DB4-4C5C-98AD-749B3C02F9F1}" srcOrd="1" destOrd="0" presId="urn:microsoft.com/office/officeart/2005/8/layout/hierarchy6"/>
    <dgm:cxn modelId="{97609F17-E0C5-48ED-B697-8356EC9BE1AC}" type="presParOf" srcId="{6867BB86-3DB4-4C5C-98AD-749B3C02F9F1}" destId="{C11CD657-CEEA-48BE-B1EA-8711A6945C3C}" srcOrd="0" destOrd="0" presId="urn:microsoft.com/office/officeart/2005/8/layout/hierarchy6"/>
    <dgm:cxn modelId="{5C66D9DC-A887-4B9C-88A1-35BED42F718C}" type="presParOf" srcId="{6867BB86-3DB4-4C5C-98AD-749B3C02F9F1}" destId="{CEDEDAFF-934A-4CDF-BBB6-20406155FB19}" srcOrd="1" destOrd="0" presId="urn:microsoft.com/office/officeart/2005/8/layout/hierarchy6"/>
    <dgm:cxn modelId="{0649DB96-C0D5-49AE-8093-2266E80127D7}" type="presParOf" srcId="{4DEA0BB3-D4C6-4935-9BEE-F7BBE7556B16}" destId="{B05A89D3-FF6A-44ED-8EAE-633B9784791F}" srcOrd="2" destOrd="0" presId="urn:microsoft.com/office/officeart/2005/8/layout/hierarchy6"/>
    <dgm:cxn modelId="{67BB29DA-4186-4F2B-A68B-3BFD400C078E}" type="presParOf" srcId="{4DEA0BB3-D4C6-4935-9BEE-F7BBE7556B16}" destId="{960B7D9A-B89B-421C-9FFC-258D4D372031}" srcOrd="3" destOrd="0" presId="urn:microsoft.com/office/officeart/2005/8/layout/hierarchy6"/>
    <dgm:cxn modelId="{D1C0EAD2-A0D4-465B-A8CD-EEED932FBD4F}" type="presParOf" srcId="{960B7D9A-B89B-421C-9FFC-258D4D372031}" destId="{3C0EA589-AF90-4777-B773-EC59338C74F0}" srcOrd="0" destOrd="0" presId="urn:microsoft.com/office/officeart/2005/8/layout/hierarchy6"/>
    <dgm:cxn modelId="{C78E85A1-E9F1-4E32-9F14-FB57219DB8A1}" type="presParOf" srcId="{960B7D9A-B89B-421C-9FFC-258D4D372031}" destId="{F651E09D-A97A-4FB7-8AD4-FB7AD24D5195}" srcOrd="1" destOrd="0" presId="urn:microsoft.com/office/officeart/2005/8/layout/hierarchy6"/>
    <dgm:cxn modelId="{AA532951-8ED3-4C07-A088-EDB1479190FA}" type="presParOf" srcId="{F651E09D-A97A-4FB7-8AD4-FB7AD24D5195}" destId="{F164E7D4-5DBF-4760-BEA1-B784603DACFD}" srcOrd="0" destOrd="0" presId="urn:microsoft.com/office/officeart/2005/8/layout/hierarchy6"/>
    <dgm:cxn modelId="{1FB6708C-5319-446E-B346-1798A26476E2}" type="presParOf" srcId="{F651E09D-A97A-4FB7-8AD4-FB7AD24D5195}" destId="{442E470E-DA77-4E3D-8207-B589D4717AB5}" srcOrd="1" destOrd="0" presId="urn:microsoft.com/office/officeart/2005/8/layout/hierarchy6"/>
    <dgm:cxn modelId="{38683173-24D0-429F-845C-8F0E082F6B14}" type="presParOf" srcId="{442E470E-DA77-4E3D-8207-B589D4717AB5}" destId="{F53EB704-0CFA-4EEE-AB4E-8DB8E7EC1E5A}" srcOrd="0" destOrd="0" presId="urn:microsoft.com/office/officeart/2005/8/layout/hierarchy6"/>
    <dgm:cxn modelId="{A797DDE4-5F1A-43C3-8117-DA3E3822F1CE}" type="presParOf" srcId="{442E470E-DA77-4E3D-8207-B589D4717AB5}" destId="{A36DCB6B-8617-4A27-B3F7-5E42D079BFA2}" srcOrd="1" destOrd="0" presId="urn:microsoft.com/office/officeart/2005/8/layout/hierarchy6"/>
    <dgm:cxn modelId="{AB666130-5895-40D8-93D7-6F303A3A76FE}" type="presParOf" srcId="{7C30C49F-036D-4A14-8610-E9A21C15E639}" destId="{F6B24226-C5B5-403C-86AD-8DD38C8679A3}" srcOrd="1" destOrd="0" presId="urn:microsoft.com/office/officeart/2005/8/layout/hierarchy6"/>
  </dgm:cxnLst>
  <dgm:bg>
    <a:gradFill>
      <a:gsLst>
        <a:gs pos="0">
          <a:srgbClr val="8488C4"/>
        </a:gs>
        <a:gs pos="53000">
          <a:srgbClr val="D4DEFF"/>
        </a:gs>
        <a:gs pos="83000">
          <a:srgbClr val="D4DEFF"/>
        </a:gs>
        <a:gs pos="100000">
          <a:srgbClr val="96AB94"/>
        </a:gs>
      </a:gsLst>
      <a:lin ang="5400000" scaled="0"/>
    </a:gradFill>
  </dgm:bg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1C0113-F594-4CC4-AD91-833919DD127D}">
      <dsp:nvSpPr>
        <dsp:cNvPr id="0" name=""/>
        <dsp:cNvSpPr/>
      </dsp:nvSpPr>
      <dsp:spPr>
        <a:xfrm>
          <a:off x="1296147" y="102868"/>
          <a:ext cx="1991643" cy="4213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b="1" kern="1200" spc="300" dirty="0" smtClean="0">
              <a:solidFill>
                <a:srgbClr val="002060"/>
              </a:solidFill>
              <a:latin typeface="Comic Sans MS" pitchFamily="66" charset="0"/>
            </a:rPr>
            <a:t>ΕΚΦΕ</a:t>
          </a:r>
          <a:r>
            <a:rPr lang="el-GR" sz="2000" b="1" kern="1200" dirty="0" smtClean="0">
              <a:solidFill>
                <a:srgbClr val="002060"/>
              </a:solidFill>
              <a:latin typeface="Comic Sans MS" pitchFamily="66" charset="0"/>
            </a:rPr>
            <a:t>: 78</a:t>
          </a:r>
          <a:endParaRPr lang="el-GR" sz="2000" b="1" kern="1200" dirty="0">
            <a:latin typeface="Comic Sans MS" pitchFamily="66" charset="0"/>
          </a:endParaRPr>
        </a:p>
      </dsp:txBody>
      <dsp:txXfrm>
        <a:off x="1308488" y="115209"/>
        <a:ext cx="1966961" cy="396654"/>
      </dsp:txXfrm>
    </dsp:sp>
    <dsp:sp modelId="{1A8855FD-9C1E-4CD5-8EFF-AFDA7E169883}">
      <dsp:nvSpPr>
        <dsp:cNvPr id="0" name=""/>
        <dsp:cNvSpPr/>
      </dsp:nvSpPr>
      <dsp:spPr>
        <a:xfrm>
          <a:off x="1059986" y="524204"/>
          <a:ext cx="1231982" cy="332179"/>
        </a:xfrm>
        <a:custGeom>
          <a:avLst/>
          <a:gdLst/>
          <a:ahLst/>
          <a:cxnLst/>
          <a:rect l="0" t="0" r="0" b="0"/>
          <a:pathLst>
            <a:path>
              <a:moveTo>
                <a:pt x="1231982" y="0"/>
              </a:moveTo>
              <a:lnTo>
                <a:pt x="1231982" y="166089"/>
              </a:lnTo>
              <a:lnTo>
                <a:pt x="0" y="166089"/>
              </a:lnTo>
              <a:lnTo>
                <a:pt x="0" y="332179"/>
              </a:lnTo>
            </a:path>
          </a:pathLst>
        </a:custGeom>
        <a:noFill/>
        <a:ln w="425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15CBB7-E605-4DE1-B7E3-00027DD25ACA}">
      <dsp:nvSpPr>
        <dsp:cNvPr id="0" name=""/>
        <dsp:cNvSpPr/>
      </dsp:nvSpPr>
      <dsp:spPr>
        <a:xfrm>
          <a:off x="316924" y="856383"/>
          <a:ext cx="1486124" cy="8304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800" kern="1200" dirty="0" smtClean="0">
              <a:latin typeface="Comic Sans MS" pitchFamily="66" charset="0"/>
            </a:rPr>
            <a:t>Αττικής: 15</a:t>
          </a:r>
          <a:endParaRPr lang="el-GR" sz="1800" kern="1200" dirty="0">
            <a:latin typeface="Comic Sans MS" pitchFamily="66" charset="0"/>
          </a:endParaRPr>
        </a:p>
      </dsp:txBody>
      <dsp:txXfrm>
        <a:off x="341247" y="880706"/>
        <a:ext cx="1437478" cy="781802"/>
      </dsp:txXfrm>
    </dsp:sp>
    <dsp:sp modelId="{D774ED06-2B8C-4E12-A8F2-54FCB74573B4}">
      <dsp:nvSpPr>
        <dsp:cNvPr id="0" name=""/>
        <dsp:cNvSpPr/>
      </dsp:nvSpPr>
      <dsp:spPr>
        <a:xfrm>
          <a:off x="1014266" y="1686832"/>
          <a:ext cx="91440" cy="33217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32179"/>
              </a:lnTo>
            </a:path>
          </a:pathLst>
        </a:custGeom>
        <a:noFill/>
        <a:ln w="425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1CD657-CEEA-48BE-B1EA-8711A6945C3C}">
      <dsp:nvSpPr>
        <dsp:cNvPr id="0" name=""/>
        <dsp:cNvSpPr/>
      </dsp:nvSpPr>
      <dsp:spPr>
        <a:xfrm>
          <a:off x="197482" y="2019011"/>
          <a:ext cx="1725006" cy="8304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600" kern="1200" dirty="0" smtClean="0">
              <a:latin typeface="Comic Sans MS" pitchFamily="66" charset="0"/>
            </a:rPr>
            <a:t>Συμμετείχαν στο διαγωνισμό: </a:t>
          </a:r>
          <a:r>
            <a:rPr lang="el-GR" sz="2000" kern="1200" dirty="0" smtClean="0">
              <a:latin typeface="Comic Sans MS" pitchFamily="66" charset="0"/>
            </a:rPr>
            <a:t>15</a:t>
          </a:r>
          <a:endParaRPr lang="el-GR" sz="2000" kern="1200" dirty="0">
            <a:latin typeface="Comic Sans MS" pitchFamily="66" charset="0"/>
          </a:endParaRPr>
        </a:p>
      </dsp:txBody>
      <dsp:txXfrm>
        <a:off x="221805" y="2043334"/>
        <a:ext cx="1676360" cy="781802"/>
      </dsp:txXfrm>
    </dsp:sp>
    <dsp:sp modelId="{B05A89D3-FF6A-44ED-8EAE-633B9784791F}">
      <dsp:nvSpPr>
        <dsp:cNvPr id="0" name=""/>
        <dsp:cNvSpPr/>
      </dsp:nvSpPr>
      <dsp:spPr>
        <a:xfrm>
          <a:off x="2291968" y="524204"/>
          <a:ext cx="929913" cy="3321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6089"/>
              </a:lnTo>
              <a:lnTo>
                <a:pt x="929913" y="166089"/>
              </a:lnTo>
              <a:lnTo>
                <a:pt x="929913" y="332179"/>
              </a:lnTo>
            </a:path>
          </a:pathLst>
        </a:custGeom>
        <a:noFill/>
        <a:ln w="425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0EA589-AF90-4777-B773-EC59338C74F0}">
      <dsp:nvSpPr>
        <dsp:cNvPr id="0" name=""/>
        <dsp:cNvSpPr/>
      </dsp:nvSpPr>
      <dsp:spPr>
        <a:xfrm>
          <a:off x="2176750" y="856383"/>
          <a:ext cx="2090263" cy="8304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800" kern="1200" dirty="0" smtClean="0">
              <a:latin typeface="Comic Sans MS" pitchFamily="66" charset="0"/>
            </a:rPr>
            <a:t>Περιφέρειας: 63</a:t>
          </a:r>
          <a:endParaRPr lang="el-GR" sz="1800" kern="1200" dirty="0">
            <a:latin typeface="Comic Sans MS" pitchFamily="66" charset="0"/>
          </a:endParaRPr>
        </a:p>
      </dsp:txBody>
      <dsp:txXfrm>
        <a:off x="2201073" y="880706"/>
        <a:ext cx="2041617" cy="781802"/>
      </dsp:txXfrm>
    </dsp:sp>
    <dsp:sp modelId="{F164E7D4-5DBF-4760-BEA1-B784603DACFD}">
      <dsp:nvSpPr>
        <dsp:cNvPr id="0" name=""/>
        <dsp:cNvSpPr/>
      </dsp:nvSpPr>
      <dsp:spPr>
        <a:xfrm>
          <a:off x="3176161" y="1686832"/>
          <a:ext cx="91440" cy="33217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32179"/>
              </a:lnTo>
            </a:path>
          </a:pathLst>
        </a:custGeom>
        <a:noFill/>
        <a:ln w="425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3EB704-0CFA-4EEE-AB4E-8DB8E7EC1E5A}">
      <dsp:nvSpPr>
        <dsp:cNvPr id="0" name=""/>
        <dsp:cNvSpPr/>
      </dsp:nvSpPr>
      <dsp:spPr>
        <a:xfrm>
          <a:off x="2308878" y="2019011"/>
          <a:ext cx="1826006" cy="8304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700" kern="1200" dirty="0" smtClean="0">
              <a:latin typeface="Comic Sans MS" pitchFamily="66" charset="0"/>
            </a:rPr>
            <a:t>Συμμετείχαν στο διαγωνισμό: </a:t>
          </a:r>
          <a:r>
            <a:rPr lang="el-GR" sz="2000" kern="1200" dirty="0" smtClean="0">
              <a:latin typeface="Comic Sans MS" pitchFamily="66" charset="0"/>
            </a:rPr>
            <a:t>32</a:t>
          </a:r>
          <a:endParaRPr lang="el-GR" sz="2000" kern="1200" dirty="0">
            <a:latin typeface="Comic Sans MS" pitchFamily="66" charset="0"/>
          </a:endParaRPr>
        </a:p>
      </dsp:txBody>
      <dsp:txXfrm>
        <a:off x="2333201" y="2043334"/>
        <a:ext cx="1777360" cy="7818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9D9C904-638B-4C44-9DFE-8E7587C5B508}" type="datetimeFigureOut">
              <a:rPr lang="el-GR"/>
              <a:pPr>
                <a:defRPr/>
              </a:pPr>
              <a:t>7/2/2013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noProof="0" smtClean="0"/>
              <a:t>Στυλ υποδείγματος κειμένου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  <a:endParaRPr lang="el-GR" noProof="0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5B51592-F9A9-40E1-BBD5-21752F2E2725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454922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l-GR" smtClean="0"/>
              <a:t>Να προσθέσουμε σήμα Λιθουανίας</a:t>
            </a:r>
            <a:endParaRPr lang="en-US" smtClean="0"/>
          </a:p>
        </p:txBody>
      </p:sp>
      <p:sp>
        <p:nvSpPr>
          <p:cNvPr id="65540" name="3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F4119E7-4C0F-4F17-8950-BB664FF8D414}" type="slidenum">
              <a:rPr lang="el-GR" smtClean="0">
                <a:solidFill>
                  <a:srgbClr val="000000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l-GR" smtClean="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l-GR" smtClean="0"/>
              <a:t>Να προσθέσουμε ημερομηνίες</a:t>
            </a:r>
            <a:endParaRPr lang="en-GB" smtClean="0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E21277D-24EE-42ED-8B9B-FE06E7B0E699}" type="slidenum">
              <a:rPr lang="el-GR" smtClean="0">
                <a:solidFill>
                  <a:srgbClr val="000000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l-GR" smtClean="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CD609E-7EE4-4530-926C-7DC7B0ADB3B3}" type="datetimeFigureOut">
              <a:rPr lang="el-GR"/>
              <a:pPr>
                <a:defRPr/>
              </a:pPr>
              <a:t>7/2/2013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594586-D534-4604-80E5-74A57402A640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6F7C3A-4C39-439B-A0D9-5615C36DCCA0}" type="datetimeFigureOut">
              <a:rPr lang="el-GR"/>
              <a:pPr>
                <a:defRPr/>
              </a:pPr>
              <a:t>7/2/2013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6461FB-8CEE-4BF8-B34C-13C3972E0E36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EF94C2-C55B-4186-AFF3-E200E023B15D}" type="datetimeFigureOut">
              <a:rPr lang="el-GR"/>
              <a:pPr>
                <a:defRPr/>
              </a:pPr>
              <a:t>7/2/2013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A624F1-ECD5-45B9-A754-E346239D0811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Τίτλος, Αντικείμενο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2710D5-F7CC-48A5-88EB-65FD6ECB9B9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DBF5F9">
                    <a:shade val="90000"/>
                  </a:srgbClr>
                </a:solidFill>
                <a:latin typeface="+mn-lt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DBF5F9">
                    <a:shade val="90000"/>
                  </a:srgbClr>
                </a:solidFill>
                <a:latin typeface="+mn-lt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DBF5F9">
                    <a:shade val="90000"/>
                  </a:srgbClr>
                </a:solidFill>
                <a:latin typeface="+mn-lt"/>
              </a:defRPr>
            </a:lvl1pPr>
          </a:lstStyle>
          <a:p>
            <a:pPr>
              <a:defRPr/>
            </a:pPr>
            <a:fld id="{9735051A-BF71-4444-9CD7-007294C81612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35CBAE85-F0E9-4922-816F-36F3AFFD16AB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DBF5F9">
                    <a:shade val="90000"/>
                  </a:srgbClr>
                </a:solidFill>
                <a:latin typeface="+mn-lt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DBF5F9">
                    <a:shade val="90000"/>
                  </a:srgbClr>
                </a:solidFill>
                <a:latin typeface="+mn-lt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DBF5F9">
                    <a:shade val="90000"/>
                  </a:srgbClr>
                </a:solidFill>
                <a:latin typeface="+mn-lt"/>
              </a:defRPr>
            </a:lvl1pPr>
          </a:lstStyle>
          <a:p>
            <a:pPr>
              <a:defRPr/>
            </a:pPr>
            <a:fld id="{D57CAC71-0CF6-4BFA-8046-87110EB96E3C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84EAE4E-0EB4-4D40-9E8A-12CAE0FE40F1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C8AF45C-8021-40C2-9141-0AC1D3D8B51E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7712C0C9-40E4-47C8-8A59-5F1FDD387995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3B71CFF3-4E92-4D26-9947-5FA6377471BB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4A73FD-7CA5-4B85-AADB-64C068405958}" type="datetimeFigureOut">
              <a:rPr lang="el-GR"/>
              <a:pPr>
                <a:defRPr/>
              </a:pPr>
              <a:t>7/2/2013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487CE1-2DB3-4CF8-A161-6BEF055C7FF7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0954F1D7-36FA-4A22-B422-A064066F993C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13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ight Triangle 14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Freeform 15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+mn-lt"/>
            </a:endParaRPr>
          </a:p>
        </p:txBody>
      </p:sp>
      <p:sp>
        <p:nvSpPr>
          <p:cNvPr id="8" name="Freeform 16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C80AFE5-CE7E-4C8A-9CCE-352FBE5F5C01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98D629C9-0B5C-43E7-853F-DC6629C9721C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C4B775B-D529-434D-B30A-CB8DD692A191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Τίτλος, Κείμενο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3900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3900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0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21303F3-ABFC-4EF9-9111-65C7969DADF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  <p:sp>
        <p:nvSpPr>
          <p:cNvPr id="6" name="5 - Θέση ημερομηνίας"/>
          <p:cNvSpPr>
            <a:spLocks noGrp="1"/>
          </p:cNvSpPr>
          <p:nvPr>
            <p:ph type="dt" sz="half" idx="11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υποσέλιδου"/>
          <p:cNvSpPr>
            <a:spLocks noGrp="1"/>
          </p:cNvSpPr>
          <p:nvPr>
            <p:ph type="ftr" sz="quarter" idx="12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l-GR"/>
          </a:p>
        </p:txBody>
      </p:sp>
    </p:spTree>
  </p:cSld>
  <p:clrMapOvr>
    <a:masterClrMapping/>
  </p:clrMapOvr>
  <p:transition advClick="0" advTm="1000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DBF5F9">
                    <a:shade val="90000"/>
                  </a:srgbClr>
                </a:solidFill>
                <a:latin typeface="+mn-lt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DBF5F9">
                    <a:shade val="90000"/>
                  </a:srgbClr>
                </a:solidFill>
                <a:latin typeface="+mn-lt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DBF5F9">
                    <a:shade val="90000"/>
                  </a:srgbClr>
                </a:solidFill>
                <a:latin typeface="+mn-lt"/>
              </a:defRPr>
            </a:lvl1pPr>
          </a:lstStyle>
          <a:p>
            <a:pPr>
              <a:defRPr/>
            </a:pPr>
            <a:fld id="{E75D693C-74B7-4173-929C-D97B514A4F7C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53DD1BD-EA3C-4E46-A911-116F007FB1FB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DBF5F9">
                    <a:shade val="90000"/>
                  </a:srgbClr>
                </a:solidFill>
                <a:latin typeface="+mn-lt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DBF5F9">
                    <a:shade val="90000"/>
                  </a:srgbClr>
                </a:solidFill>
                <a:latin typeface="+mn-lt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DBF5F9">
                    <a:shade val="90000"/>
                  </a:srgbClr>
                </a:solidFill>
                <a:latin typeface="+mn-lt"/>
              </a:defRPr>
            </a:lvl1pPr>
          </a:lstStyle>
          <a:p>
            <a:pPr>
              <a:defRPr/>
            </a:pPr>
            <a:fld id="{82C281BF-CF1D-442F-8297-A177A92515C0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56BEBDB2-2345-4249-9447-7C0F7249F0BF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8EDB8A1-A683-4B71-ABB8-9D28C94BDA96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901461-427B-46D3-AF8C-DF2FC55032A7}" type="datetimeFigureOut">
              <a:rPr lang="el-GR"/>
              <a:pPr>
                <a:defRPr/>
              </a:pPr>
              <a:t>7/2/2013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F3BD5A-80A9-4CE2-973F-CED98FD788BD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D1950AD4-D7B7-4308-BD53-12DF87E1A358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96FC27B-A8E0-4147-B203-F67EC6A0D310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CCA5875-5A41-4635-ABD1-8E565D5380E5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13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ight Triangle 14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Freeform 15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+mn-lt"/>
            </a:endParaRPr>
          </a:p>
        </p:txBody>
      </p:sp>
      <p:sp>
        <p:nvSpPr>
          <p:cNvPr id="8" name="Freeform 16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13B078D-5376-4A26-8F59-402DCA41EF63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D01C5414-1D0B-41A6-A656-41E2F14D0825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018F2D2E-0125-4932-884D-8D7A49615B96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Τίτλος, Κείμενο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3900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3900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0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7166C5B9-7D32-46DE-ABBE-61C5126A844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  <p:sp>
        <p:nvSpPr>
          <p:cNvPr id="6" name="5 - Θέση ημερομηνίας"/>
          <p:cNvSpPr>
            <a:spLocks noGrp="1"/>
          </p:cNvSpPr>
          <p:nvPr>
            <p:ph type="dt" sz="half" idx="11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υποσέλιδου"/>
          <p:cNvSpPr>
            <a:spLocks noGrp="1"/>
          </p:cNvSpPr>
          <p:nvPr>
            <p:ph type="ftr" sz="quarter" idx="12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l-GR"/>
          </a:p>
        </p:txBody>
      </p:sp>
    </p:spTree>
  </p:cSld>
  <p:clrMapOvr>
    <a:masterClrMapping/>
  </p:clrMapOvr>
  <p:transition advClick="0" advTm="1000"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DBF5F9">
                    <a:shade val="90000"/>
                  </a:srgbClr>
                </a:solidFill>
                <a:latin typeface="+mn-lt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DBF5F9">
                    <a:shade val="90000"/>
                  </a:srgbClr>
                </a:solidFill>
                <a:latin typeface="+mn-lt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DBF5F9">
                    <a:shade val="90000"/>
                  </a:srgbClr>
                </a:solidFill>
                <a:latin typeface="+mn-lt"/>
              </a:defRPr>
            </a:lvl1pPr>
          </a:lstStyle>
          <a:p>
            <a:pPr>
              <a:defRPr/>
            </a:pPr>
            <a:fld id="{67ACD057-16A8-4CB0-A6F7-68C17AC545F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7F6F4106-EC6A-448F-AECE-FF814B905EA0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DBF5F9">
                    <a:shade val="90000"/>
                  </a:srgbClr>
                </a:solidFill>
                <a:latin typeface="+mn-lt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DBF5F9">
                    <a:shade val="90000"/>
                  </a:srgbClr>
                </a:solidFill>
                <a:latin typeface="+mn-lt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DBF5F9">
                    <a:shade val="90000"/>
                  </a:srgbClr>
                </a:solidFill>
                <a:latin typeface="+mn-lt"/>
              </a:defRPr>
            </a:lvl1pPr>
          </a:lstStyle>
          <a:p>
            <a:pPr>
              <a:defRPr/>
            </a:pPr>
            <a:fld id="{D6F056D4-6EAF-4789-94EE-CBCEEAF310A3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B5B706-C98F-4BA4-9FDF-DA0E88E85E8A}" type="datetimeFigureOut">
              <a:rPr lang="el-GR"/>
              <a:pPr>
                <a:defRPr/>
              </a:pPr>
              <a:t>7/2/2013</a:t>
            </a:fld>
            <a:endParaRPr lang="el-GR"/>
          </a:p>
        </p:txBody>
      </p:sp>
      <p:sp>
        <p:nvSpPr>
          <p:cNvPr id="6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AD93DA-3CF5-4454-AAD5-079CBDBD302D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66DEEA8-63D2-4A42-A3BF-C0AD9252E128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11641B5-62D0-4A4E-A089-18C2BD221E0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7B1E2152-BFAB-428C-A43F-A67B19287046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3A21908-9154-487A-AF13-0DEB19F403E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5B1D509C-5EB9-4775-AD2B-05C6957A5F6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13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ight Triangle 14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Freeform 15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+mn-lt"/>
            </a:endParaRPr>
          </a:p>
        </p:txBody>
      </p:sp>
      <p:sp>
        <p:nvSpPr>
          <p:cNvPr id="8" name="Freeform 16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95051D40-7B1E-479C-8861-F77DFA333298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9416DED6-3751-409F-9180-E7B668D3EBC7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53650596-048E-49BA-B012-3C24E2DB0DCF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Τίτλος, Κείμενο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3900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3900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0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9EF52F20-0D57-4D70-B850-6603D7D8434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  <p:sp>
        <p:nvSpPr>
          <p:cNvPr id="6" name="5 - Θέση ημερομηνίας"/>
          <p:cNvSpPr>
            <a:spLocks noGrp="1"/>
          </p:cNvSpPr>
          <p:nvPr>
            <p:ph type="dt" sz="half" idx="11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υποσέλιδου"/>
          <p:cNvSpPr>
            <a:spLocks noGrp="1"/>
          </p:cNvSpPr>
          <p:nvPr>
            <p:ph type="ftr" sz="quarter" idx="12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l-GR"/>
          </a:p>
        </p:txBody>
      </p:sp>
    </p:spTree>
  </p:cSld>
  <p:clrMapOvr>
    <a:masterClrMapping/>
  </p:clrMapOvr>
  <p:transition advClick="0" advTm="100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013E96-6FF8-4AF8-BF19-D655457EED2A}" type="datetimeFigureOut">
              <a:rPr lang="el-GR"/>
              <a:pPr>
                <a:defRPr/>
              </a:pPr>
              <a:t>7/2/2013</a:t>
            </a:fld>
            <a:endParaRPr lang="el-GR"/>
          </a:p>
        </p:txBody>
      </p:sp>
      <p:sp>
        <p:nvSpPr>
          <p:cNvPr id="8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27A1D8-63F8-4278-9091-C3AAFEA50346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AD74C8-BF3D-4C0E-91CC-2F7187B8DE2F}" type="datetimeFigureOut">
              <a:rPr lang="el-GR"/>
              <a:pPr>
                <a:defRPr/>
              </a:pPr>
              <a:t>7/2/2013</a:t>
            </a:fld>
            <a:endParaRPr lang="el-GR"/>
          </a:p>
        </p:txBody>
      </p:sp>
      <p:sp>
        <p:nvSpPr>
          <p:cNvPr id="4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2A94D9-7EA7-4A48-A51F-211CFDF39957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6FE74D-8E34-41E2-A411-B084A8F543F1}" type="datetimeFigureOut">
              <a:rPr lang="el-GR"/>
              <a:pPr>
                <a:defRPr/>
              </a:pPr>
              <a:t>7/2/2013</a:t>
            </a:fld>
            <a:endParaRPr lang="el-GR"/>
          </a:p>
        </p:txBody>
      </p:sp>
      <p:sp>
        <p:nvSpPr>
          <p:cNvPr id="3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36D950-97FA-40CA-BE0A-E534F67F90D1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B0D547-1A7F-420C-B9FF-EA3E8529BECD}" type="datetimeFigureOut">
              <a:rPr lang="el-GR"/>
              <a:pPr>
                <a:defRPr/>
              </a:pPr>
              <a:t>7/2/2013</a:t>
            </a:fld>
            <a:endParaRPr lang="el-GR"/>
          </a:p>
        </p:txBody>
      </p:sp>
      <p:sp>
        <p:nvSpPr>
          <p:cNvPr id="6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342C7C-7CBE-4328-A7FC-750C681BDA29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166D2E-4D32-4C36-A817-388C42D97CD3}" type="datetimeFigureOut">
              <a:rPr lang="el-GR"/>
              <a:pPr>
                <a:defRPr/>
              </a:pPr>
              <a:t>7/2/2013</a:t>
            </a:fld>
            <a:endParaRPr lang="el-GR"/>
          </a:p>
        </p:txBody>
      </p:sp>
      <p:sp>
        <p:nvSpPr>
          <p:cNvPr id="6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DBC2FD-F84A-44C8-8DA6-8B4D47C68FD6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Θέση τίτλου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Στυλ κύριου τίτλου</a:t>
            </a:r>
          </a:p>
        </p:txBody>
      </p:sp>
      <p:sp>
        <p:nvSpPr>
          <p:cNvPr id="1027" name="Θέση κειμένου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BA50EB6-0E36-4EEC-A3C4-8C0BC1CC05E3}" type="datetimeFigureOut">
              <a:rPr lang="el-GR"/>
              <a:pPr>
                <a:defRPr/>
              </a:pPr>
              <a:t>7/2/2013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04F5C9F-49D4-44C6-97FC-A78BE90DB68E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77" r:id="rId1"/>
    <p:sldLayoutId id="2147484078" r:id="rId2"/>
    <p:sldLayoutId id="2147484079" r:id="rId3"/>
    <p:sldLayoutId id="2147484080" r:id="rId4"/>
    <p:sldLayoutId id="2147484081" r:id="rId5"/>
    <p:sldLayoutId id="2147484082" r:id="rId6"/>
    <p:sldLayoutId id="2147484083" r:id="rId7"/>
    <p:sldLayoutId id="2147484084" r:id="rId8"/>
    <p:sldLayoutId id="2147484085" r:id="rId9"/>
    <p:sldLayoutId id="2147484086" r:id="rId10"/>
    <p:sldLayoutId id="2147484087" r:id="rId11"/>
    <p:sldLayoutId id="2147484088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+mn-lt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+mn-lt"/>
            </a:endParaRPr>
          </a:p>
        </p:txBody>
      </p:sp>
      <p:sp>
        <p:nvSpPr>
          <p:cNvPr id="2052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rgbClr val="04617B">
                    <a:shade val="90000"/>
                  </a:srgb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rgbClr val="04617B">
                    <a:shade val="90000"/>
                  </a:srgb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rgbClr val="04617B">
                    <a:shade val="90000"/>
                  </a:srgbClr>
                </a:solidFill>
                <a:latin typeface="Arial" charset="0"/>
              </a:defRPr>
            </a:lvl1pPr>
          </a:lstStyle>
          <a:p>
            <a:pPr>
              <a:defRPr/>
            </a:pPr>
            <a:fld id="{C8FE8555-BF8C-402F-94E6-0EEC8F208CB2}" type="slidenum">
              <a:rPr lang="el-GR"/>
              <a:pPr>
                <a:defRPr/>
              </a:pPr>
              <a:t>‹#›</a:t>
            </a:fld>
            <a:endParaRPr lang="el-GR"/>
          </a:p>
        </p:txBody>
      </p:sp>
      <p:grpSp>
        <p:nvGrpSpPr>
          <p:cNvPr id="2057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solidFill>
                  <a:prstClr val="black"/>
                </a:solidFill>
                <a:latin typeface="Arial" charset="0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9" r:id="rId1"/>
    <p:sldLayoutId id="2147484090" r:id="rId2"/>
    <p:sldLayoutId id="2147484091" r:id="rId3"/>
    <p:sldLayoutId id="2147484092" r:id="rId4"/>
    <p:sldLayoutId id="2147484093" r:id="rId5"/>
    <p:sldLayoutId id="2147484094" r:id="rId6"/>
    <p:sldLayoutId id="2147484095" r:id="rId7"/>
    <p:sldLayoutId id="2147484096" r:id="rId8"/>
    <p:sldLayoutId id="2147484097" r:id="rId9"/>
    <p:sldLayoutId id="2147484098" r:id="rId10"/>
    <p:sldLayoutId id="2147484099" r:id="rId11"/>
    <p:sldLayoutId id="2147484100" r:id="rId12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+mn-lt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+mn-lt"/>
            </a:endParaRPr>
          </a:p>
        </p:txBody>
      </p:sp>
      <p:sp>
        <p:nvSpPr>
          <p:cNvPr id="3076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7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rgbClr val="04617B">
                    <a:shade val="90000"/>
                  </a:srgb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rgbClr val="04617B">
                    <a:shade val="90000"/>
                  </a:srgb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rgbClr val="04617B">
                    <a:shade val="90000"/>
                  </a:srgbClr>
                </a:solidFill>
                <a:latin typeface="Arial" charset="0"/>
              </a:defRPr>
            </a:lvl1pPr>
          </a:lstStyle>
          <a:p>
            <a:pPr>
              <a:defRPr/>
            </a:pPr>
            <a:fld id="{98A13EA6-8FFA-418C-B840-E821220B1796}" type="slidenum">
              <a:rPr lang="el-GR"/>
              <a:pPr>
                <a:defRPr/>
              </a:pPr>
              <a:t>‹#›</a:t>
            </a:fld>
            <a:endParaRPr lang="el-GR"/>
          </a:p>
        </p:txBody>
      </p:sp>
      <p:grpSp>
        <p:nvGrpSpPr>
          <p:cNvPr id="3081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solidFill>
                  <a:prstClr val="black"/>
                </a:solidFill>
                <a:latin typeface="Arial" charset="0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1" r:id="rId1"/>
    <p:sldLayoutId id="2147484102" r:id="rId2"/>
    <p:sldLayoutId id="2147484103" r:id="rId3"/>
    <p:sldLayoutId id="2147484104" r:id="rId4"/>
    <p:sldLayoutId id="2147484105" r:id="rId5"/>
    <p:sldLayoutId id="2147484106" r:id="rId6"/>
    <p:sldLayoutId id="2147484107" r:id="rId7"/>
    <p:sldLayoutId id="2147484108" r:id="rId8"/>
    <p:sldLayoutId id="2147484109" r:id="rId9"/>
    <p:sldLayoutId id="2147484110" r:id="rId10"/>
    <p:sldLayoutId id="2147484111" r:id="rId11"/>
    <p:sldLayoutId id="2147484112" r:id="rId12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+mn-lt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+mn-lt"/>
            </a:endParaRPr>
          </a:p>
        </p:txBody>
      </p:sp>
      <p:sp>
        <p:nvSpPr>
          <p:cNvPr id="4100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101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rgbClr val="04617B">
                    <a:shade val="90000"/>
                  </a:srgb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rgbClr val="04617B">
                    <a:shade val="90000"/>
                  </a:srgb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rgbClr val="04617B">
                    <a:shade val="90000"/>
                  </a:srgbClr>
                </a:solidFill>
                <a:latin typeface="Arial" charset="0"/>
              </a:defRPr>
            </a:lvl1pPr>
          </a:lstStyle>
          <a:p>
            <a:pPr>
              <a:defRPr/>
            </a:pPr>
            <a:fld id="{63B31FA7-EA89-4758-8B57-D06F27A8B6A9}" type="slidenum">
              <a:rPr lang="el-GR"/>
              <a:pPr>
                <a:defRPr/>
              </a:pPr>
              <a:t>‹#›</a:t>
            </a:fld>
            <a:endParaRPr lang="el-GR"/>
          </a:p>
        </p:txBody>
      </p:sp>
      <p:grpSp>
        <p:nvGrpSpPr>
          <p:cNvPr id="4105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solidFill>
                  <a:prstClr val="black"/>
                </a:solidFill>
                <a:latin typeface="Arial" charset="0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3" r:id="rId1"/>
    <p:sldLayoutId id="2147484114" r:id="rId2"/>
    <p:sldLayoutId id="2147484115" r:id="rId3"/>
    <p:sldLayoutId id="2147484116" r:id="rId4"/>
    <p:sldLayoutId id="2147484117" r:id="rId5"/>
    <p:sldLayoutId id="2147484118" r:id="rId6"/>
    <p:sldLayoutId id="2147484119" r:id="rId7"/>
    <p:sldLayoutId id="2147484120" r:id="rId8"/>
    <p:sldLayoutId id="2147484121" r:id="rId9"/>
    <p:sldLayoutId id="2147484122" r:id="rId10"/>
    <p:sldLayoutId id="2147484123" r:id="rId11"/>
    <p:sldLayoutId id="2147484124" r:id="rId12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1.png"/><Relationship Id="rId4" Type="http://schemas.openxmlformats.org/officeDocument/2006/relationships/image" Target="../media/image5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33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8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6.jpe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13" Type="http://schemas.openxmlformats.org/officeDocument/2006/relationships/diagramQuickStyle" Target="../diagrams/quickStyle1.xml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diagramLayout" Target="../diagrams/layout1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22.jpeg"/><Relationship Id="rId11" Type="http://schemas.openxmlformats.org/officeDocument/2006/relationships/diagramData" Target="../diagrams/data1.xml"/><Relationship Id="rId5" Type="http://schemas.openxmlformats.org/officeDocument/2006/relationships/image" Target="../media/image21.jpeg"/><Relationship Id="rId15" Type="http://schemas.microsoft.com/office/2007/relationships/diagramDrawing" Target="../diagrams/drawing1.xml"/><Relationship Id="rId10" Type="http://schemas.openxmlformats.org/officeDocument/2006/relationships/image" Target="../media/image26.png"/><Relationship Id="rId4" Type="http://schemas.openxmlformats.org/officeDocument/2006/relationships/image" Target="../media/image20.jpeg"/><Relationship Id="rId9" Type="http://schemas.openxmlformats.org/officeDocument/2006/relationships/image" Target="../media/image25.jpeg"/><Relationship Id="rId14" Type="http://schemas.openxmlformats.org/officeDocument/2006/relationships/diagramColors" Target="../diagrams/colors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9700">
            <a:alpha val="67842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Θέση περιεχομένου 16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/>
          </a:blip>
          <a:stretch>
            <a:fillRect/>
          </a:stretch>
        </p:blipFill>
        <p:spPr>
          <a:xfrm>
            <a:off x="3563888" y="593207"/>
            <a:ext cx="5580112" cy="56656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  <p:sp>
        <p:nvSpPr>
          <p:cNvPr id="43011" name="Τίτλος 3"/>
          <p:cNvSpPr>
            <a:spLocks noGrp="1"/>
          </p:cNvSpPr>
          <p:nvPr>
            <p:ph type="title"/>
          </p:nvPr>
        </p:nvSpPr>
        <p:spPr>
          <a:xfrm>
            <a:off x="3995738" y="6381750"/>
            <a:ext cx="4824412" cy="382588"/>
          </a:xfrm>
        </p:spPr>
        <p:txBody>
          <a:bodyPr/>
          <a:lstStyle/>
          <a:p>
            <a:pPr algn="ctr" eaLnBrk="1" hangingPunct="1"/>
            <a:r>
              <a:rPr lang="el-GR" sz="2400" smtClean="0">
                <a:latin typeface="Comic Sans MS" pitchFamily="66" charset="0"/>
              </a:rPr>
              <a:t>Τρίτη, 22 Ιανουαρίου 2013</a:t>
            </a:r>
          </a:p>
        </p:txBody>
      </p:sp>
      <p:sp>
        <p:nvSpPr>
          <p:cNvPr id="6" name="Θέση κειμένου 5"/>
          <p:cNvSpPr>
            <a:spLocks noGrp="1"/>
          </p:cNvSpPr>
          <p:nvPr>
            <p:ph type="body" sz="half" idx="2"/>
          </p:nvPr>
        </p:nvSpPr>
        <p:spPr>
          <a:xfrm>
            <a:off x="0" y="620713"/>
            <a:ext cx="3924300" cy="5616575"/>
          </a:xfrm>
        </p:spPr>
        <p:txBody>
          <a:bodyPr rtlCol="0">
            <a:normAutofit/>
          </a:bodyPr>
          <a:lstStyle/>
          <a:p>
            <a:pPr marL="342900" indent="-34290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l-GR" sz="2000" dirty="0" smtClean="0">
              <a:latin typeface="Comic Sans MS" pitchFamily="66" charset="0"/>
            </a:endParaRPr>
          </a:p>
          <a:p>
            <a:pPr marL="342900" indent="-34290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sz="2000" b="1" dirty="0" smtClean="0">
                <a:latin typeface="Comic Sans MS" pitchFamily="66" charset="0"/>
              </a:rPr>
              <a:t>Διαγωνισμός </a:t>
            </a:r>
            <a:r>
              <a:rPr lang="en-US" sz="2000" b="1" dirty="0" smtClean="0">
                <a:latin typeface="Comic Sans MS" pitchFamily="66" charset="0"/>
              </a:rPr>
              <a:t>EUSO</a:t>
            </a:r>
            <a:r>
              <a:rPr lang="el-GR" sz="2000" b="1" dirty="0" smtClean="0">
                <a:latin typeface="Comic Sans MS" pitchFamily="66" charset="0"/>
              </a:rPr>
              <a:t> </a:t>
            </a:r>
            <a:r>
              <a:rPr lang="el-GR" sz="2000" b="1" dirty="0">
                <a:latin typeface="Comic Sans MS" pitchFamily="66" charset="0"/>
              </a:rPr>
              <a:t>2013 και </a:t>
            </a:r>
            <a:r>
              <a:rPr lang="en-US" sz="2000" b="1" dirty="0" smtClean="0">
                <a:latin typeface="Comic Sans MS" pitchFamily="66" charset="0"/>
              </a:rPr>
              <a:t>EUSO</a:t>
            </a:r>
            <a:r>
              <a:rPr lang="el-GR" sz="2000" b="1" dirty="0" smtClean="0">
                <a:latin typeface="Comic Sans MS" pitchFamily="66" charset="0"/>
              </a:rPr>
              <a:t> 2014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l-GR" sz="2000" b="1" dirty="0" smtClean="0">
                <a:latin typeface="Comic Sans MS" pitchFamily="66" charset="0"/>
              </a:rPr>
              <a:t> </a:t>
            </a:r>
          </a:p>
          <a:p>
            <a:pPr marL="342900" indent="-34290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sz="2000" b="1" dirty="0" smtClean="0">
                <a:latin typeface="Comic Sans MS" pitchFamily="66" charset="0"/>
              </a:rPr>
              <a:t>Ιστοσελίδα ΕΚΦΕ Καρδίτσας: περιεχόμενα και χρήσεις της από τους εκπαιδευτικούς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l-GR" sz="2000" b="1" dirty="0" smtClean="0">
              <a:latin typeface="Comic Sans MS" pitchFamily="66" charset="0"/>
            </a:endParaRPr>
          </a:p>
          <a:p>
            <a:pPr marL="342900" indent="-34290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sz="2000" b="1" dirty="0" smtClean="0">
                <a:latin typeface="Comic Sans MS" pitchFamily="66" charset="0"/>
              </a:rPr>
              <a:t>6</a:t>
            </a:r>
            <a:r>
              <a:rPr lang="el-GR" sz="2000" b="1" baseline="30000" dirty="0" smtClean="0">
                <a:latin typeface="Comic Sans MS" pitchFamily="66" charset="0"/>
              </a:rPr>
              <a:t>η</a:t>
            </a:r>
            <a:r>
              <a:rPr lang="el-GR" sz="2000" b="1" dirty="0" smtClean="0">
                <a:latin typeface="Comic Sans MS" pitchFamily="66" charset="0"/>
              </a:rPr>
              <a:t> Εκδήλωση για τις Φυσικές Επιστήμες στην Καρδίτσα το 2013</a:t>
            </a:r>
          </a:p>
          <a:p>
            <a:pPr marL="342900" indent="-34290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l-GR" sz="2000" b="1" dirty="0">
              <a:latin typeface="Comic Sans MS" pitchFamily="66" charset="0"/>
            </a:endParaRPr>
          </a:p>
          <a:p>
            <a:pPr marL="342900" indent="-34290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sz="2000" b="1" dirty="0" smtClean="0">
                <a:latin typeface="Comic Sans MS" pitchFamily="66" charset="0"/>
              </a:rPr>
              <a:t>Καταγραφή υλικού (οργάνων, συσκευών, κτλ) των εργαστηρίων Φ.Ε. των σχολείων Δ/θμιας Εκπ/σης. </a:t>
            </a:r>
            <a:endParaRPr lang="el-GR" sz="2000" b="1" dirty="0">
              <a:latin typeface="Comic Sans MS" pitchFamily="66" charset="0"/>
            </a:endParaRPr>
          </a:p>
        </p:txBody>
      </p:sp>
      <p:sp>
        <p:nvSpPr>
          <p:cNvPr id="43013" name="TextBox 17"/>
          <p:cNvSpPr txBox="1">
            <a:spLocks noChangeArrowheads="1"/>
          </p:cNvSpPr>
          <p:nvPr/>
        </p:nvSpPr>
        <p:spPr bwMode="auto">
          <a:xfrm>
            <a:off x="3563938" y="101600"/>
            <a:ext cx="55800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l-GR" sz="2400" b="1">
                <a:latin typeface="Comic Sans MS" pitchFamily="66" charset="0"/>
              </a:rPr>
              <a:t>Καλωσορίσατε στο ΕΚΦΕ Καρδίτσας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778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M:\Έγγραφα ΕΚΦΕ\Αρχείο\Σχολ. Έτος 2012-13\310122_Λύκεια\web7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196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27" name="2 - TextBox"/>
          <p:cNvSpPr txBox="1">
            <a:spLocks noChangeArrowheads="1"/>
          </p:cNvSpPr>
          <p:nvPr/>
        </p:nvSpPr>
        <p:spPr bwMode="auto">
          <a:xfrm>
            <a:off x="250825" y="6149975"/>
            <a:ext cx="8893175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l-GR" sz="2100">
                <a:solidFill>
                  <a:schemeClr val="bg1"/>
                </a:solidFill>
                <a:latin typeface="Comic Sans MS" pitchFamily="66" charset="0"/>
              </a:rPr>
              <a:t>Αναλυτικές πληροφορίες για την προετοιμασία και την έκβαση όλων των εκδηλώσεων για τις Φ.Ε. που έγιναν στην Καρδίτσα και στο Μουζάκι.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849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3" descr="M:\Έγγραφα ΕΚΦΕ\Αρχείο\Σχολ. Έτος 2012-13\310122_Λύκεια\web9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50825" y="3078163"/>
            <a:ext cx="3757613" cy="3779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1" name="Picture 4" descr="M:\Έγγραφα ΕΚΦΕ\Αρχείο\Σχολ. Έτος 2012-13\310122_Λύκεια\web10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284663" y="3078163"/>
            <a:ext cx="4706937" cy="3779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2" name="4 - TextBox"/>
          <p:cNvSpPr txBox="1">
            <a:spLocks noChangeArrowheads="1"/>
          </p:cNvSpPr>
          <p:nvPr/>
        </p:nvSpPr>
        <p:spPr bwMode="auto">
          <a:xfrm>
            <a:off x="0" y="1844675"/>
            <a:ext cx="8986838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charset="0"/>
              <a:buChar char="•"/>
            </a:pPr>
            <a:r>
              <a:rPr lang="el-GR" sz="2200">
                <a:solidFill>
                  <a:schemeClr val="bg1"/>
                </a:solidFill>
                <a:latin typeface="Comic Sans MS" pitchFamily="66" charset="0"/>
              </a:rPr>
              <a:t> Προτάσεις  επί εκπαιδευτικών θεμάτων Σχολικών Συμβούλων Φ.Ε.</a:t>
            </a:r>
          </a:p>
          <a:p>
            <a:pPr>
              <a:buFont typeface="Arial" charset="0"/>
              <a:buChar char="•"/>
            </a:pPr>
            <a:r>
              <a:rPr lang="el-GR" sz="2200">
                <a:solidFill>
                  <a:schemeClr val="bg1"/>
                </a:solidFill>
                <a:latin typeface="Comic Sans MS" pitchFamily="66" charset="0"/>
              </a:rPr>
              <a:t> Εργασίες σχετικές με τις Φ.Ε. καθηγητών  κλ. ΠΕ04</a:t>
            </a:r>
          </a:p>
          <a:p>
            <a:pPr>
              <a:buFont typeface="Arial" charset="0"/>
              <a:buChar char="•"/>
            </a:pPr>
            <a:r>
              <a:rPr lang="el-GR" sz="2200">
                <a:solidFill>
                  <a:schemeClr val="bg1"/>
                </a:solidFill>
                <a:latin typeface="Comic Sans MS" pitchFamily="66" charset="0"/>
              </a:rPr>
              <a:t> Πειράματα, οργάνωση εργαστηρίου Φ.Ε., κ.ά. για την Π/θμια Εκπ/ση</a:t>
            </a:r>
          </a:p>
        </p:txBody>
      </p:sp>
      <p:pic>
        <p:nvPicPr>
          <p:cNvPr id="53253" name="Picture 5" descr="M:\Έγγραφα ΕΚΦΕ\Αρχείο\Σχολ. Έτος 2012-13\310122_Λύκεια\web11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900113" y="0"/>
            <a:ext cx="6888162" cy="184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0" y="679032"/>
            <a:ext cx="9144000" cy="6186309"/>
          </a:xfrm>
          <a:extLst/>
        </p:spPr>
        <p:txBody>
          <a:bodyPr rtlCol="0">
            <a:spAutoFit/>
            <a:scene3d>
              <a:camera prst="isometricOffAxis2Top">
                <a:rot lat="18482813" lon="636705" rev="20750881"/>
              </a:camera>
              <a:lightRig rig="threePt" dir="t">
                <a:rot lat="0" lon="0" rev="1800000"/>
              </a:lightRig>
            </a:scene3d>
            <a:sp3d extrusionH="57150" contourW="12700" prstMaterial="softEdge">
              <a:bevelT w="50800" h="38100" prst="slope"/>
              <a:bevelB w="38100" h="82550"/>
              <a:extrusionClr>
                <a:schemeClr val="bg2">
                  <a:lumMod val="25000"/>
                </a:schemeClr>
              </a:extrusionClr>
              <a:contourClr>
                <a:schemeClr val="accent1">
                  <a:lumMod val="60000"/>
                  <a:lumOff val="40000"/>
                </a:schemeClr>
              </a:contourClr>
            </a:sp3d>
          </a:bodyPr>
          <a:lstStyle/>
          <a:p>
            <a:pPr eaLnBrk="1" fontAlgn="auto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l-GR" sz="6600" b="1" spc="300" dirty="0" smtClean="0">
                <a:gradFill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5400000" scaled="0"/>
                </a:gradFill>
                <a:latin typeface="Comic Sans MS" pitchFamily="66" charset="0"/>
              </a:rPr>
              <a:t>2013</a:t>
            </a:r>
            <a:br>
              <a:rPr lang="el-GR" sz="6600" b="1" spc="300" dirty="0" smtClean="0">
                <a:gradFill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5400000" scaled="0"/>
                </a:gradFill>
                <a:latin typeface="Comic Sans MS" pitchFamily="66" charset="0"/>
              </a:rPr>
            </a:br>
            <a:r>
              <a:rPr lang="el-GR" sz="6600" b="1" spc="300" dirty="0" smtClean="0">
                <a:gradFill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5400000" scaled="0"/>
                </a:gradFill>
                <a:latin typeface="Comic Sans MS" pitchFamily="66" charset="0"/>
              </a:rPr>
              <a:t>Εκδήλωση</a:t>
            </a:r>
            <a:br>
              <a:rPr lang="el-GR" sz="6600" b="1" spc="300" dirty="0" smtClean="0">
                <a:gradFill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5400000" scaled="0"/>
                </a:gradFill>
                <a:latin typeface="Comic Sans MS" pitchFamily="66" charset="0"/>
              </a:rPr>
            </a:br>
            <a:r>
              <a:rPr lang="el-GR" sz="6600" b="1" spc="300" dirty="0" smtClean="0">
                <a:gradFill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5400000" scaled="0"/>
                </a:gradFill>
                <a:latin typeface="Comic Sans MS" pitchFamily="66" charset="0"/>
              </a:rPr>
              <a:t>για τις</a:t>
            </a:r>
            <a:br>
              <a:rPr lang="el-GR" sz="6600" b="1" spc="300" dirty="0" smtClean="0">
                <a:gradFill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5400000" scaled="0"/>
                </a:gradFill>
                <a:latin typeface="Comic Sans MS" pitchFamily="66" charset="0"/>
              </a:rPr>
            </a:br>
            <a:r>
              <a:rPr lang="el-GR" sz="6600" b="1" spc="300" dirty="0" smtClean="0">
                <a:gradFill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5400000" scaled="0"/>
                </a:gradFill>
                <a:latin typeface="Comic Sans MS" pitchFamily="66" charset="0"/>
              </a:rPr>
              <a:t>Φυσικές Επιστήμες</a:t>
            </a:r>
            <a:endParaRPr lang="el-GR" sz="6600" b="1" spc="300" dirty="0">
              <a:gradFill>
                <a:gsLst>
                  <a:gs pos="0">
                    <a:srgbClr val="000000"/>
                  </a:gs>
                  <a:gs pos="39999">
                    <a:srgbClr val="0A128C"/>
                  </a:gs>
                  <a:gs pos="70000">
                    <a:srgbClr val="181CC7"/>
                  </a:gs>
                  <a:gs pos="88000">
                    <a:srgbClr val="7005D4"/>
                  </a:gs>
                  <a:gs pos="100000">
                    <a:srgbClr val="8C3D91"/>
                  </a:gs>
                </a:gsLst>
                <a:lin ang="5400000" scaled="0"/>
              </a:gradFill>
              <a:latin typeface="Comic Sans MS" pitchFamily="66" charset="0"/>
            </a:endParaRPr>
          </a:p>
        </p:txBody>
      </p:sp>
      <p:sp>
        <p:nvSpPr>
          <p:cNvPr id="3" name="2 - Ορθογώνιο"/>
          <p:cNvSpPr/>
          <p:nvPr/>
        </p:nvSpPr>
        <p:spPr>
          <a:xfrm>
            <a:off x="251520" y="188640"/>
            <a:ext cx="936475" cy="1569660"/>
          </a:xfrm>
          <a:prstGeom prst="rect">
            <a:avLst/>
          </a:prstGeom>
          <a:solidFill>
            <a:srgbClr val="FFFF8F"/>
          </a:solidFill>
          <a:ln w="63500" cmpd="dbl">
            <a:solidFill>
              <a:srgbClr val="005400"/>
            </a:solidFill>
          </a:ln>
        </p:spPr>
        <p:txBody>
          <a:bodyPr wrap="none">
            <a:spAutoFit/>
            <a:scene3d>
              <a:camera prst="orthographicFront"/>
              <a:lightRig rig="sunset" dir="tl"/>
            </a:scene3d>
            <a:sp3d extrusionH="57150" contourW="12700" prstMaterial="matte">
              <a:bevelT w="25400" h="25400" prst="artDeco"/>
              <a:bevelB w="38100" h="38100" prst="angle"/>
              <a:extrusionClr>
                <a:srgbClr val="F6F000"/>
              </a:extrusionClr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600" b="1" dirty="0">
                <a:ln w="11430" cap="rnd" cmpd="dbl">
                  <a:bevel/>
                </a:ln>
                <a:solidFill>
                  <a:srgbClr val="27AF71"/>
                </a:solidFill>
                <a:effectLst>
                  <a:outerShdw blurRad="80000" dist="40000" dir="5040000" algn="tl">
                    <a:srgbClr val="FF0000">
                      <a:alpha val="30000"/>
                    </a:srgbClr>
                  </a:outerShdw>
                </a:effectLst>
                <a:latin typeface="Comic Sans MS" pitchFamily="66" charset="0"/>
              </a:rPr>
              <a:t>3</a:t>
            </a:r>
            <a:endParaRPr lang="el-GR" sz="9600" b="1" dirty="0">
              <a:ln w="11430" cap="rnd" cmpd="dbl">
                <a:bevel/>
              </a:ln>
              <a:solidFill>
                <a:srgbClr val="27AF71"/>
              </a:solidFill>
              <a:effectLst>
                <a:outerShdw blurRad="80000" dist="40000" dir="5040000" algn="tl">
                  <a:srgbClr val="FF0000">
                    <a:alpha val="30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2050" name="Picture 2" descr="I:\Έγγραφα ΕΚΦΕ\Αρχείο\Σχολ. Έτος 2012-13\310122_Λύκεια\mpe2013header1.jpg"/>
          <p:cNvPicPr>
            <a:picLocks noChangeAspect="1" noChangeArrowheads="1"/>
          </p:cNvPicPr>
          <p:nvPr/>
        </p:nvPicPr>
        <p:blipFill>
          <a:blip r:embed="rId2" cstate="screen">
            <a:extLst/>
          </a:blip>
          <a:srcRect/>
          <a:stretch>
            <a:fillRect/>
          </a:stretch>
        </p:blipFill>
        <p:spPr bwMode="auto">
          <a:xfrm>
            <a:off x="4116586" y="212231"/>
            <a:ext cx="5027414" cy="2086987"/>
          </a:xfrm>
          <a:prstGeom prst="rect">
            <a:avLst/>
          </a:prstGeom>
          <a:noFill/>
          <a:scene3d>
            <a:camera prst="orthographicFront">
              <a:rot lat="0" lon="0" rev="21120000"/>
            </a:camera>
            <a:lightRig rig="threePt" dir="t"/>
          </a:scene3d>
          <a:extLst/>
        </p:spPr>
      </p:pic>
      <p:pic>
        <p:nvPicPr>
          <p:cNvPr id="54277" name="Picture 3" descr="I:\Έγγραφα ΕΚΦΕ\Αρχείο\Σχολ. Έτος 2012-13\310122_Λύκεια\2013logo.gif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79400" y="2720975"/>
            <a:ext cx="1728788" cy="138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8" name="Picture 4" descr="I:\Έγγραφα ΕΚΦΕ\Αρχείο\Σχολ. Έτος 2012-13\310122_Λύκεια\quinoa_01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070725" y="3860800"/>
            <a:ext cx="1830388" cy="101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Rectangle 4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Εκδήλωση Μαΐου 2008</a:t>
            </a:r>
          </a:p>
        </p:txBody>
      </p:sp>
      <p:sp>
        <p:nvSpPr>
          <p:cNvPr id="55299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3708400" y="1341438"/>
            <a:ext cx="5184775" cy="5327650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l-GR" sz="1200" b="1" smtClean="0">
                <a:latin typeface="Comic Sans MS" pitchFamily="66" charset="0"/>
              </a:rPr>
              <a:t>Προσκεκλημένοι ομιλητές</a:t>
            </a:r>
            <a:r>
              <a:rPr lang="en-US" sz="1200" b="1" smtClean="0">
                <a:latin typeface="Comic Sans MS" pitchFamily="66" charset="0"/>
              </a:rPr>
              <a:t> [2]</a:t>
            </a:r>
            <a:r>
              <a:rPr lang="el-GR" sz="1200" b="1" smtClean="0">
                <a:latin typeface="Comic Sans MS" pitchFamily="66" charset="0"/>
              </a:rPr>
              <a:t>: </a:t>
            </a:r>
            <a:endParaRPr lang="el-GR" sz="1200" b="1" smtClean="0">
              <a:latin typeface="Comic Sans MS" pitchFamily="66" charset="0"/>
              <a:sym typeface="Wingdings" pitchFamily="2" charset="2"/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l-GR" sz="1200" b="1" smtClean="0">
                <a:latin typeface="Comic Sans MS" pitchFamily="66" charset="0"/>
                <a:sym typeface="Wingdings" pitchFamily="2" charset="2"/>
              </a:rPr>
              <a:t></a:t>
            </a:r>
            <a:r>
              <a:rPr lang="el-GR" sz="1200" smtClean="0">
                <a:latin typeface="Comic Sans MS" pitchFamily="66" charset="0"/>
              </a:rPr>
              <a:t> Βασιλεία Χρηστίδου, καθηγήτρια στο Παιδαγωγικό τμήμα Προσχολικής Εκπαίδευσης του Πανεπιστημίου Θεσσαλίας (με θέμα "Οι αναπαραστάσεις των μαθητών για τον/την Επιστήμονα") </a:t>
            </a:r>
            <a:endParaRPr lang="el-GR" sz="1200" b="1" smtClean="0">
              <a:latin typeface="Comic Sans MS" pitchFamily="66" charset="0"/>
              <a:sym typeface="Wingdings" pitchFamily="2" charset="2"/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l-GR" sz="1200" b="1" smtClean="0">
                <a:latin typeface="Comic Sans MS" pitchFamily="66" charset="0"/>
                <a:sym typeface="Wingdings" pitchFamily="2" charset="2"/>
              </a:rPr>
              <a:t></a:t>
            </a:r>
            <a:r>
              <a:rPr lang="el-GR" sz="1200" smtClean="0">
                <a:latin typeface="Comic Sans MS" pitchFamily="66" charset="0"/>
              </a:rPr>
              <a:t> Ανδρέας Ιωάννου Κασσέτας, Φυσικός - Συγγραφέας (με θέμα "Ο φυσικός και ο ποιητής και η αμοιβαία καχυποψία τους")</a:t>
            </a:r>
            <a:endParaRPr lang="el-GR" sz="1200" b="1" smtClean="0">
              <a:latin typeface="Comic Sans MS" pitchFamily="66" charset="0"/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l-GR" sz="1200" b="1" smtClean="0">
                <a:latin typeface="Comic Sans MS" pitchFamily="66" charset="0"/>
              </a:rPr>
              <a:t>Εισηγητές</a:t>
            </a:r>
            <a:r>
              <a:rPr lang="en-US" sz="1200" b="1" smtClean="0">
                <a:latin typeface="Comic Sans MS" pitchFamily="66" charset="0"/>
              </a:rPr>
              <a:t> [3]</a:t>
            </a:r>
            <a:r>
              <a:rPr lang="el-GR" sz="1200" b="1" smtClean="0">
                <a:latin typeface="Comic Sans MS" pitchFamily="66" charset="0"/>
              </a:rPr>
              <a:t>:</a:t>
            </a:r>
            <a:endParaRPr lang="el-GR" sz="1200" b="1" smtClean="0">
              <a:latin typeface="Comic Sans MS" pitchFamily="66" charset="0"/>
              <a:sym typeface="Wingdings" pitchFamily="2" charset="2"/>
            </a:endParaRPr>
          </a:p>
          <a:p>
            <a:pPr marL="0" indent="0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l-GR" sz="1200" b="1" smtClean="0">
                <a:latin typeface="Comic Sans MS" pitchFamily="66" charset="0"/>
                <a:sym typeface="Wingdings" pitchFamily="2" charset="2"/>
              </a:rPr>
              <a:t></a:t>
            </a:r>
            <a:r>
              <a:rPr lang="el-GR" sz="1200" smtClean="0">
                <a:latin typeface="Comic Sans MS" pitchFamily="66" charset="0"/>
              </a:rPr>
              <a:t> Βαρβάρα Παναγιωτίδου, Σχολική Σύμβουλος Φ</a:t>
            </a:r>
            <a:r>
              <a:rPr lang="en-US" sz="1200" smtClean="0">
                <a:latin typeface="Comic Sans MS" pitchFamily="66" charset="0"/>
              </a:rPr>
              <a:t>.</a:t>
            </a:r>
            <a:r>
              <a:rPr lang="el-GR" sz="1200" smtClean="0">
                <a:latin typeface="Comic Sans MS" pitchFamily="66" charset="0"/>
              </a:rPr>
              <a:t>Ε</a:t>
            </a:r>
            <a:r>
              <a:rPr lang="en-US" sz="1200" smtClean="0">
                <a:latin typeface="Comic Sans MS" pitchFamily="66" charset="0"/>
              </a:rPr>
              <a:t>.</a:t>
            </a:r>
            <a:r>
              <a:rPr lang="el-GR" sz="1200" smtClean="0">
                <a:latin typeface="Comic Sans MS" pitchFamily="66" charset="0"/>
              </a:rPr>
              <a:t> στη Δ</a:t>
            </a:r>
            <a:r>
              <a:rPr lang="en-US" sz="1200" smtClean="0">
                <a:latin typeface="Comic Sans MS" pitchFamily="66" charset="0"/>
              </a:rPr>
              <a:t>/</a:t>
            </a:r>
            <a:r>
              <a:rPr lang="el-GR" sz="1200" smtClean="0">
                <a:latin typeface="Comic Sans MS" pitchFamily="66" charset="0"/>
              </a:rPr>
              <a:t>θμια Εκπ</a:t>
            </a:r>
            <a:r>
              <a:rPr lang="en-US" sz="1200" smtClean="0">
                <a:latin typeface="Comic Sans MS" pitchFamily="66" charset="0"/>
              </a:rPr>
              <a:t>/</a:t>
            </a:r>
            <a:r>
              <a:rPr lang="el-GR" sz="1200" smtClean="0">
                <a:latin typeface="Comic Sans MS" pitchFamily="66" charset="0"/>
              </a:rPr>
              <a:t>ση</a:t>
            </a:r>
            <a:r>
              <a:rPr lang="en-US" sz="1200" smtClean="0">
                <a:latin typeface="Comic Sans MS" pitchFamily="66" charset="0"/>
              </a:rPr>
              <a:t> </a:t>
            </a:r>
            <a:r>
              <a:rPr lang="el-GR" sz="1200" smtClean="0">
                <a:latin typeface="Comic Sans MS" pitchFamily="66" charset="0"/>
              </a:rPr>
              <a:t>(με θέμα "Προσέλκυση του ενδιαφέροντος για τις Φυσικές Επιστήμες") </a:t>
            </a:r>
            <a:endParaRPr lang="el-GR" sz="1200" b="1" smtClean="0">
              <a:latin typeface="Comic Sans MS" pitchFamily="66" charset="0"/>
              <a:sym typeface="Wingdings" pitchFamily="2" charset="2"/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l-GR" sz="1200" b="1" smtClean="0">
                <a:latin typeface="Comic Sans MS" pitchFamily="66" charset="0"/>
                <a:sym typeface="Wingdings" pitchFamily="2" charset="2"/>
              </a:rPr>
              <a:t></a:t>
            </a:r>
            <a:r>
              <a:rPr lang="el-GR" sz="1200" smtClean="0">
                <a:latin typeface="Comic Sans MS" pitchFamily="66" charset="0"/>
              </a:rPr>
              <a:t> Σεραφείμ Μπίτσιος, Υπεύθυνος του ΕΚΦΕ Καρδίτσας </a:t>
            </a:r>
            <a:endParaRPr lang="el-GR" sz="1200" b="1" smtClean="0">
              <a:latin typeface="Comic Sans MS" pitchFamily="66" charset="0"/>
              <a:sym typeface="Wingdings" pitchFamily="2" charset="2"/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l-GR" sz="1200" b="1" smtClean="0">
                <a:latin typeface="Comic Sans MS" pitchFamily="66" charset="0"/>
                <a:sym typeface="Wingdings" pitchFamily="2" charset="2"/>
              </a:rPr>
              <a:t></a:t>
            </a:r>
            <a:r>
              <a:rPr lang="el-GR" sz="1200" smtClean="0">
                <a:latin typeface="Comic Sans MS" pitchFamily="66" charset="0"/>
              </a:rPr>
              <a:t> Ιωάννης Ντελής, συνεργάτης του ΕΚΦΕ για την Πρωτοβάθμια Εκπαίδευση (σύντομη ενημέρωση για τις δραστηριότητες του ΕΚΦΕ Καρδίτσας)</a:t>
            </a:r>
            <a:endParaRPr lang="el-GR" sz="1200" b="1" smtClean="0">
              <a:latin typeface="Comic Sans MS" pitchFamily="66" charset="0"/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l-GR" sz="1200" b="1" smtClean="0">
                <a:latin typeface="Comic Sans MS" pitchFamily="66" charset="0"/>
              </a:rPr>
              <a:t>Θεατρικά δρώμενα</a:t>
            </a:r>
            <a:r>
              <a:rPr lang="en-US" sz="1200" b="1" smtClean="0">
                <a:latin typeface="Comic Sans MS" pitchFamily="66" charset="0"/>
              </a:rPr>
              <a:t> [2]</a:t>
            </a:r>
            <a:r>
              <a:rPr lang="el-GR" sz="1200" b="1" smtClean="0">
                <a:latin typeface="Comic Sans MS" pitchFamily="66" charset="0"/>
              </a:rPr>
              <a:t>:</a:t>
            </a:r>
            <a:r>
              <a:rPr lang="el-GR" sz="1200" smtClean="0">
                <a:latin typeface="Comic Sans MS" pitchFamily="66" charset="0"/>
              </a:rPr>
              <a:t> </a:t>
            </a:r>
            <a:endParaRPr lang="el-GR" sz="1200" b="1" smtClean="0">
              <a:latin typeface="Comic Sans MS" pitchFamily="66" charset="0"/>
              <a:sym typeface="Wingdings" pitchFamily="2" charset="2"/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l-GR" sz="1200" b="1" smtClean="0">
                <a:latin typeface="Comic Sans MS" pitchFamily="66" charset="0"/>
                <a:sym typeface="Wingdings" pitchFamily="2" charset="2"/>
              </a:rPr>
              <a:t></a:t>
            </a:r>
            <a:r>
              <a:rPr lang="el-GR" sz="1200" smtClean="0">
                <a:latin typeface="Comic Sans MS" pitchFamily="66" charset="0"/>
              </a:rPr>
              <a:t> 1ο Γυμνασίου Καρδίτσας (με τίτλο "Στερεότυπες αντιλήψεις για τον επιστήμονα")</a:t>
            </a:r>
            <a:endParaRPr lang="el-GR" sz="1200" b="1" smtClean="0">
              <a:latin typeface="Comic Sans MS" pitchFamily="66" charset="0"/>
              <a:sym typeface="Wingdings" pitchFamily="2" charset="2"/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l-GR" sz="1200" b="1" smtClean="0">
                <a:latin typeface="Comic Sans MS" pitchFamily="66" charset="0"/>
                <a:sym typeface="Wingdings" pitchFamily="2" charset="2"/>
              </a:rPr>
              <a:t></a:t>
            </a:r>
            <a:r>
              <a:rPr lang="el-GR" sz="1200" smtClean="0">
                <a:latin typeface="Comic Sans MS" pitchFamily="66" charset="0"/>
              </a:rPr>
              <a:t> 1ο Γενικού Λυκείου Καρδίτσας (με τίτλο "Η Ποίηση στο εδώλιο, μαζί και η Σελήνη")    </a:t>
            </a:r>
            <a:endParaRPr lang="el-GR" sz="1200" b="1" smtClean="0">
              <a:latin typeface="Comic Sans MS" pitchFamily="66" charset="0"/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l-GR" sz="1200" b="1" smtClean="0">
                <a:latin typeface="Comic Sans MS" pitchFamily="66" charset="0"/>
              </a:rPr>
              <a:t>Πειράματα και κατασκευές</a:t>
            </a:r>
            <a:r>
              <a:rPr lang="en-US" sz="1200" b="1" smtClean="0">
                <a:latin typeface="Comic Sans MS" pitchFamily="66" charset="0"/>
              </a:rPr>
              <a:t> [11]</a:t>
            </a:r>
            <a:r>
              <a:rPr lang="el-GR" sz="1200" b="1" smtClean="0">
                <a:latin typeface="Comic Sans MS" pitchFamily="66" charset="0"/>
              </a:rPr>
              <a:t>:</a:t>
            </a:r>
            <a:r>
              <a:rPr lang="el-GR" sz="1200" smtClean="0">
                <a:latin typeface="Comic Sans MS" pitchFamily="66" charset="0"/>
              </a:rPr>
              <a:t> </a:t>
            </a:r>
            <a:endParaRPr lang="el-GR" sz="1200" b="1" smtClean="0">
              <a:latin typeface="Comic Sans MS" pitchFamily="66" charset="0"/>
              <a:sym typeface="Wingdings" pitchFamily="2" charset="2"/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l-GR" sz="1200" b="1" smtClean="0">
                <a:latin typeface="Comic Sans MS" pitchFamily="66" charset="0"/>
                <a:sym typeface="Wingdings" pitchFamily="2" charset="2"/>
              </a:rPr>
              <a:t></a:t>
            </a:r>
            <a:r>
              <a:rPr lang="el-GR" sz="1200" smtClean="0">
                <a:latin typeface="Comic Sans MS" pitchFamily="66" charset="0"/>
              </a:rPr>
              <a:t> 5ο-16ο Δημοτικό Σχολείο </a:t>
            </a:r>
            <a:endParaRPr lang="el-GR" sz="1200" b="1" smtClean="0">
              <a:latin typeface="Comic Sans MS" pitchFamily="66" charset="0"/>
              <a:sym typeface="Wingdings" pitchFamily="2" charset="2"/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l-GR" sz="1200" b="1" smtClean="0">
                <a:latin typeface="Comic Sans MS" pitchFamily="66" charset="0"/>
                <a:sym typeface="Wingdings" pitchFamily="2" charset="2"/>
              </a:rPr>
              <a:t></a:t>
            </a:r>
            <a:r>
              <a:rPr lang="el-GR" sz="1200" smtClean="0">
                <a:latin typeface="Comic Sans MS" pitchFamily="66" charset="0"/>
              </a:rPr>
              <a:t> 8ο Δημοτικό Σχολείο Καρδίτσας </a:t>
            </a:r>
            <a:endParaRPr lang="el-GR" sz="1200" b="1" smtClean="0">
              <a:latin typeface="Comic Sans MS" pitchFamily="66" charset="0"/>
              <a:sym typeface="Wingdings" pitchFamily="2" charset="2"/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l-GR" sz="1200" b="1" smtClean="0">
                <a:latin typeface="Comic Sans MS" pitchFamily="66" charset="0"/>
                <a:sym typeface="Wingdings" pitchFamily="2" charset="2"/>
              </a:rPr>
              <a:t></a:t>
            </a:r>
            <a:r>
              <a:rPr lang="el-GR" sz="1200" smtClean="0">
                <a:latin typeface="Comic Sans MS" pitchFamily="66" charset="0"/>
              </a:rPr>
              <a:t> 2ο Δημοτικό Σχολείο Μουζακίου </a:t>
            </a:r>
            <a:endParaRPr lang="el-GR" sz="1200" b="1" smtClean="0">
              <a:latin typeface="Comic Sans MS" pitchFamily="66" charset="0"/>
              <a:sym typeface="Wingdings" pitchFamily="2" charset="2"/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l-GR" sz="1200" b="1" smtClean="0">
                <a:latin typeface="Comic Sans MS" pitchFamily="66" charset="0"/>
                <a:sym typeface="Wingdings" pitchFamily="2" charset="2"/>
              </a:rPr>
              <a:t></a:t>
            </a:r>
            <a:r>
              <a:rPr lang="el-GR" sz="1200" smtClean="0">
                <a:latin typeface="Comic Sans MS" pitchFamily="66" charset="0"/>
              </a:rPr>
              <a:t> 4ο Γυμνάσιο Καρδίτσας </a:t>
            </a:r>
            <a:endParaRPr lang="el-GR" sz="1200" b="1" smtClean="0">
              <a:latin typeface="Comic Sans MS" pitchFamily="66" charset="0"/>
              <a:sym typeface="Wingdings" pitchFamily="2" charset="2"/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l-GR" sz="1200" b="1" smtClean="0">
                <a:latin typeface="Comic Sans MS" pitchFamily="66" charset="0"/>
                <a:sym typeface="Wingdings" pitchFamily="2" charset="2"/>
              </a:rPr>
              <a:t></a:t>
            </a:r>
            <a:r>
              <a:rPr lang="el-GR" sz="1200" smtClean="0">
                <a:latin typeface="Comic Sans MS" pitchFamily="66" charset="0"/>
              </a:rPr>
              <a:t> 6ο Γυμνάσιο Καρδίτσας</a:t>
            </a:r>
            <a:endParaRPr lang="el-GR" sz="1200" b="1" smtClean="0">
              <a:latin typeface="Comic Sans MS" pitchFamily="66" charset="0"/>
              <a:sym typeface="Wingdings" pitchFamily="2" charset="2"/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l-GR" sz="1200" b="1" smtClean="0">
                <a:latin typeface="Comic Sans MS" pitchFamily="66" charset="0"/>
                <a:sym typeface="Wingdings" pitchFamily="2" charset="2"/>
              </a:rPr>
              <a:t></a:t>
            </a:r>
            <a:r>
              <a:rPr lang="el-GR" sz="1200" smtClean="0">
                <a:latin typeface="Comic Sans MS" pitchFamily="66" charset="0"/>
              </a:rPr>
              <a:t> 7ο Γυμνάσιο Καρδίτσας</a:t>
            </a:r>
            <a:endParaRPr lang="el-GR" sz="1200" b="1" smtClean="0">
              <a:latin typeface="Comic Sans MS" pitchFamily="66" charset="0"/>
              <a:sym typeface="Wingdings" pitchFamily="2" charset="2"/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l-GR" sz="1200" b="1" smtClean="0">
                <a:latin typeface="Comic Sans MS" pitchFamily="66" charset="0"/>
                <a:sym typeface="Wingdings" pitchFamily="2" charset="2"/>
              </a:rPr>
              <a:t></a:t>
            </a:r>
            <a:r>
              <a:rPr lang="el-GR" sz="1200" smtClean="0">
                <a:latin typeface="Comic Sans MS" pitchFamily="66" charset="0"/>
              </a:rPr>
              <a:t> Γυμνάσιο - Λυκειακές Τάξεις Ματαράγκας </a:t>
            </a:r>
            <a:endParaRPr lang="el-GR" sz="1200" b="1" smtClean="0">
              <a:latin typeface="Comic Sans MS" pitchFamily="66" charset="0"/>
              <a:sym typeface="Wingdings" pitchFamily="2" charset="2"/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l-GR" sz="1200" b="1" smtClean="0">
                <a:latin typeface="Comic Sans MS" pitchFamily="66" charset="0"/>
                <a:sym typeface="Wingdings" pitchFamily="2" charset="2"/>
              </a:rPr>
              <a:t></a:t>
            </a:r>
            <a:r>
              <a:rPr lang="el-GR" sz="1200" smtClean="0">
                <a:latin typeface="Comic Sans MS" pitchFamily="66" charset="0"/>
              </a:rPr>
              <a:t> 1ο Γενικό Λύκειο Καρδίτσας </a:t>
            </a:r>
            <a:endParaRPr lang="el-GR" sz="1200" b="1" smtClean="0">
              <a:latin typeface="Comic Sans MS" pitchFamily="66" charset="0"/>
              <a:sym typeface="Wingdings" pitchFamily="2" charset="2"/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l-GR" sz="1200" b="1" smtClean="0">
                <a:latin typeface="Comic Sans MS" pitchFamily="66" charset="0"/>
                <a:sym typeface="Wingdings" pitchFamily="2" charset="2"/>
              </a:rPr>
              <a:t></a:t>
            </a:r>
            <a:r>
              <a:rPr lang="el-GR" sz="1200" smtClean="0">
                <a:latin typeface="Comic Sans MS" pitchFamily="66" charset="0"/>
              </a:rPr>
              <a:t> 3ο Γενικό Λύκειο Καρδίτσας </a:t>
            </a:r>
            <a:endParaRPr lang="el-GR" sz="1200" b="1" smtClean="0">
              <a:latin typeface="Comic Sans MS" pitchFamily="66" charset="0"/>
              <a:sym typeface="Wingdings" pitchFamily="2" charset="2"/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l-GR" sz="1200" b="1" smtClean="0">
                <a:latin typeface="Comic Sans MS" pitchFamily="66" charset="0"/>
                <a:sym typeface="Wingdings" pitchFamily="2" charset="2"/>
              </a:rPr>
              <a:t></a:t>
            </a:r>
            <a:r>
              <a:rPr lang="el-GR" sz="1200" smtClean="0">
                <a:latin typeface="Comic Sans MS" pitchFamily="66" charset="0"/>
              </a:rPr>
              <a:t> 5ο Γενικό Λύκειο Καρδίτσας </a:t>
            </a:r>
            <a:endParaRPr lang="el-GR" sz="1200" b="1" smtClean="0">
              <a:latin typeface="Comic Sans MS" pitchFamily="66" charset="0"/>
              <a:sym typeface="Wingdings" pitchFamily="2" charset="2"/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l-GR" sz="1200" b="1" smtClean="0">
                <a:latin typeface="Comic Sans MS" pitchFamily="66" charset="0"/>
                <a:sym typeface="Wingdings" pitchFamily="2" charset="2"/>
              </a:rPr>
              <a:t></a:t>
            </a:r>
            <a:r>
              <a:rPr lang="el-GR" sz="1200" smtClean="0">
                <a:latin typeface="Comic Sans MS" pitchFamily="66" charset="0"/>
              </a:rPr>
              <a:t> Γενικό Λύκειο Σοφάδων</a:t>
            </a:r>
          </a:p>
        </p:txBody>
      </p:sp>
      <p:pic>
        <p:nvPicPr>
          <p:cNvPr id="30727" name="Picture 7" descr="eksofilo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250825" y="1628775"/>
            <a:ext cx="3224213" cy="4525963"/>
          </a:xfrm>
          <a:ln>
            <a:solidFill>
              <a:srgbClr val="0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Rectangle 4"/>
          <p:cNvSpPr>
            <a:spLocks noGrp="1" noChangeArrowheads="1"/>
          </p:cNvSpPr>
          <p:nvPr>
            <p:ph type="title"/>
          </p:nvPr>
        </p:nvSpPr>
        <p:spPr>
          <a:xfrm>
            <a:off x="107950" y="260350"/>
            <a:ext cx="3024188" cy="1296988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sz="40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Εκδήλωση Μαΐου 2009</a:t>
            </a:r>
          </a:p>
        </p:txBody>
      </p:sp>
      <p:sp>
        <p:nvSpPr>
          <p:cNvPr id="56323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3276600" y="115888"/>
            <a:ext cx="5759450" cy="6626225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l-GR" sz="1200" b="1" smtClean="0">
                <a:latin typeface="Comic Sans MS" pitchFamily="66" charset="0"/>
              </a:rPr>
              <a:t>Εισηγήσεις [5]:</a:t>
            </a:r>
            <a:endParaRPr lang="el-GR" sz="1200" b="1" smtClean="0">
              <a:latin typeface="Comic Sans MS" pitchFamily="66" charset="0"/>
              <a:sym typeface="Wingdings" pitchFamily="2" charset="2"/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l-GR" sz="1200" b="1" smtClean="0">
                <a:latin typeface="Comic Sans MS" pitchFamily="66" charset="0"/>
                <a:sym typeface="Wingdings" pitchFamily="2" charset="2"/>
              </a:rPr>
              <a:t></a:t>
            </a:r>
            <a:r>
              <a:rPr lang="el-GR" sz="1200" smtClean="0">
                <a:latin typeface="Comic Sans MS" pitchFamily="66" charset="0"/>
              </a:rPr>
              <a:t> Σεραφείμ Μπίτσιος, Υπεύθυνος του ΕΚΦΕ Καρδίτσας (με θέμα "Σκοποί και στόχοι της Εκδήλωσης")</a:t>
            </a:r>
            <a:endParaRPr lang="el-GR" sz="1200" b="1" smtClean="0">
              <a:latin typeface="Comic Sans MS" pitchFamily="66" charset="0"/>
              <a:sym typeface="Wingdings" pitchFamily="2" charset="2"/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l-GR" sz="1200" b="1" smtClean="0">
                <a:latin typeface="Comic Sans MS" pitchFamily="66" charset="0"/>
                <a:sym typeface="Wingdings" pitchFamily="2" charset="2"/>
              </a:rPr>
              <a:t></a:t>
            </a:r>
            <a:r>
              <a:rPr lang="el-GR" sz="1200" smtClean="0">
                <a:latin typeface="Comic Sans MS" pitchFamily="66" charset="0"/>
              </a:rPr>
              <a:t> Ιωάννης Ντελής, συνεργάτης του ΕΚΦΕ Καρδίτσας για την Πρωτοβάθμια Εκπαίδευση (ενημέρωση για τις δραστηριότητες του ΕΚΦΕ στην Πρωτοβάθμια Εκπαίδευση)</a:t>
            </a:r>
            <a:endParaRPr lang="el-GR" sz="1200" b="1" smtClean="0">
              <a:latin typeface="Comic Sans MS" pitchFamily="66" charset="0"/>
              <a:sym typeface="Wingdings" pitchFamily="2" charset="2"/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l-GR" sz="1200" b="1" smtClean="0">
                <a:latin typeface="Comic Sans MS" pitchFamily="66" charset="0"/>
                <a:sym typeface="Wingdings" pitchFamily="2" charset="2"/>
              </a:rPr>
              <a:t></a:t>
            </a:r>
            <a:r>
              <a:rPr lang="el-GR" sz="1200" smtClean="0">
                <a:latin typeface="Comic Sans MS" pitchFamily="66" charset="0"/>
              </a:rPr>
              <a:t> Βαρβάρα Παναγιωτίδου, Σχολική Σύμβουλος Φ.Ε. Ν. Καρδίτσας στη Δ/θμια Εκπ/ση (με θέμα "Η θεωρία της εξέλιξης των ειδών και η διδασκαλία της στα Σχολεία")</a:t>
            </a:r>
            <a:endParaRPr lang="el-GR" sz="1200" b="1" smtClean="0">
              <a:latin typeface="Comic Sans MS" pitchFamily="66" charset="0"/>
              <a:sym typeface="Wingdings" pitchFamily="2" charset="2"/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l-GR" sz="1200" b="1" smtClean="0">
                <a:latin typeface="Comic Sans MS" pitchFamily="66" charset="0"/>
                <a:sym typeface="Wingdings" pitchFamily="2" charset="2"/>
              </a:rPr>
              <a:t></a:t>
            </a:r>
            <a:r>
              <a:rPr lang="el-GR" sz="1200" smtClean="0">
                <a:latin typeface="Comic Sans MS" pitchFamily="66" charset="0"/>
              </a:rPr>
              <a:t> Αντώνιος Ντάνης, συνεργάτης του ΕΚΦΕ (με θέμα "Σταθμοί της εξέλιξης των ειδών")</a:t>
            </a:r>
            <a:endParaRPr lang="el-GR" sz="1200" b="1" smtClean="0">
              <a:latin typeface="Comic Sans MS" pitchFamily="66" charset="0"/>
              <a:sym typeface="Wingdings" pitchFamily="2" charset="2"/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l-GR" sz="1200" b="1" smtClean="0">
                <a:latin typeface="Comic Sans MS" pitchFamily="66" charset="0"/>
                <a:sym typeface="Wingdings" pitchFamily="2" charset="2"/>
              </a:rPr>
              <a:t></a:t>
            </a:r>
            <a:r>
              <a:rPr lang="el-GR" sz="1200" smtClean="0">
                <a:latin typeface="Comic Sans MS" pitchFamily="66" charset="0"/>
              </a:rPr>
              <a:t> Ελένη Φαλιάγκα, συνεργάτης του ΕΚΦΕ (με θέμα "Ο γαλαξίας και το ηλιακό σύστημα")</a:t>
            </a:r>
            <a:endParaRPr lang="el-GR" sz="1200" b="1" smtClean="0">
              <a:latin typeface="Comic Sans MS" pitchFamily="66" charset="0"/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l-GR" sz="1200" b="1" smtClean="0">
                <a:latin typeface="Comic Sans MS" pitchFamily="66" charset="0"/>
              </a:rPr>
              <a:t>Αφίσες [8]:</a:t>
            </a:r>
            <a:r>
              <a:rPr lang="el-GR" sz="1200" smtClean="0">
                <a:latin typeface="Comic Sans MS" pitchFamily="66" charset="0"/>
              </a:rPr>
              <a:t> </a:t>
            </a:r>
            <a:endParaRPr lang="el-GR" sz="1200" b="1" smtClean="0">
              <a:latin typeface="Comic Sans MS" pitchFamily="66" charset="0"/>
              <a:sym typeface="Wingdings" pitchFamily="2" charset="2"/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l-GR" sz="1200" b="1" smtClean="0">
                <a:latin typeface="Comic Sans MS" pitchFamily="66" charset="0"/>
                <a:sym typeface="Wingdings" pitchFamily="2" charset="2"/>
              </a:rPr>
              <a:t></a:t>
            </a:r>
            <a:r>
              <a:rPr lang="el-GR" sz="1200" smtClean="0">
                <a:latin typeface="Comic Sans MS" pitchFamily="66" charset="0"/>
              </a:rPr>
              <a:t> 4ο Γυμνάσιο Καρδίτσας</a:t>
            </a:r>
            <a:endParaRPr lang="el-GR" sz="1200" b="1" smtClean="0">
              <a:latin typeface="Comic Sans MS" pitchFamily="66" charset="0"/>
              <a:sym typeface="Wingdings" pitchFamily="2" charset="2"/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l-GR" sz="1200" b="1" smtClean="0">
                <a:latin typeface="Comic Sans MS" pitchFamily="66" charset="0"/>
                <a:sym typeface="Wingdings" pitchFamily="2" charset="2"/>
              </a:rPr>
              <a:t></a:t>
            </a:r>
            <a:r>
              <a:rPr lang="el-GR" sz="1200" smtClean="0">
                <a:latin typeface="Comic Sans MS" pitchFamily="66" charset="0"/>
              </a:rPr>
              <a:t> Γυμνάσιο Αγναντερού </a:t>
            </a:r>
            <a:endParaRPr lang="el-GR" sz="1200" b="1" smtClean="0">
              <a:latin typeface="Comic Sans MS" pitchFamily="66" charset="0"/>
              <a:sym typeface="Wingdings" pitchFamily="2" charset="2"/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l-GR" sz="1200" b="1" smtClean="0">
                <a:latin typeface="Comic Sans MS" pitchFamily="66" charset="0"/>
                <a:sym typeface="Wingdings" pitchFamily="2" charset="2"/>
              </a:rPr>
              <a:t></a:t>
            </a:r>
            <a:r>
              <a:rPr lang="el-GR" sz="1200" smtClean="0">
                <a:latin typeface="Comic Sans MS" pitchFamily="66" charset="0"/>
              </a:rPr>
              <a:t> Γυμνάσιο - Λυκειακές Τάξεις Ιτέας </a:t>
            </a:r>
            <a:endParaRPr lang="el-GR" sz="1200" b="1" smtClean="0">
              <a:latin typeface="Comic Sans MS" pitchFamily="66" charset="0"/>
              <a:sym typeface="Wingdings" pitchFamily="2" charset="2"/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l-GR" sz="1200" b="1" smtClean="0">
                <a:latin typeface="Comic Sans MS" pitchFamily="66" charset="0"/>
                <a:sym typeface="Wingdings" pitchFamily="2" charset="2"/>
              </a:rPr>
              <a:t></a:t>
            </a:r>
            <a:r>
              <a:rPr lang="el-GR" sz="1200" smtClean="0">
                <a:latin typeface="Comic Sans MS" pitchFamily="66" charset="0"/>
              </a:rPr>
              <a:t> Γυμνάσιο - Λυκειακές Τάξεις Μαγούλας </a:t>
            </a:r>
            <a:endParaRPr lang="el-GR" sz="1200" b="1" smtClean="0">
              <a:latin typeface="Comic Sans MS" pitchFamily="66" charset="0"/>
              <a:sym typeface="Wingdings" pitchFamily="2" charset="2"/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l-GR" sz="1200" b="1" smtClean="0">
                <a:latin typeface="Comic Sans MS" pitchFamily="66" charset="0"/>
                <a:sym typeface="Wingdings" pitchFamily="2" charset="2"/>
              </a:rPr>
              <a:t></a:t>
            </a:r>
            <a:r>
              <a:rPr lang="el-GR" sz="1200" smtClean="0">
                <a:latin typeface="Comic Sans MS" pitchFamily="66" charset="0"/>
              </a:rPr>
              <a:t> 1ο Γενικό Λύκειο (ΓΕΛ) Καρδίτσας </a:t>
            </a:r>
            <a:endParaRPr lang="el-GR" sz="1200" b="1" smtClean="0">
              <a:latin typeface="Comic Sans MS" pitchFamily="66" charset="0"/>
              <a:sym typeface="Wingdings" pitchFamily="2" charset="2"/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l-GR" sz="1200" b="1" smtClean="0">
                <a:latin typeface="Comic Sans MS" pitchFamily="66" charset="0"/>
                <a:sym typeface="Wingdings" pitchFamily="2" charset="2"/>
              </a:rPr>
              <a:t></a:t>
            </a:r>
            <a:r>
              <a:rPr lang="el-GR" sz="1200" smtClean="0">
                <a:latin typeface="Comic Sans MS" pitchFamily="66" charset="0"/>
              </a:rPr>
              <a:t> 3ο Γενικό Λύκειο (ΓΕΛ) Καρδίτσας </a:t>
            </a:r>
            <a:endParaRPr lang="el-GR" sz="1200" b="1" smtClean="0">
              <a:latin typeface="Comic Sans MS" pitchFamily="66" charset="0"/>
              <a:sym typeface="Wingdings" pitchFamily="2" charset="2"/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l-GR" sz="1200" b="1" smtClean="0">
                <a:latin typeface="Comic Sans MS" pitchFamily="66" charset="0"/>
                <a:sym typeface="Wingdings" pitchFamily="2" charset="2"/>
              </a:rPr>
              <a:t></a:t>
            </a:r>
            <a:r>
              <a:rPr lang="el-GR" sz="1200" smtClean="0">
                <a:latin typeface="Comic Sans MS" pitchFamily="66" charset="0"/>
              </a:rPr>
              <a:t> 4ο Γενικό Λύκειο (ΓΕΛ) Καρδίτσας </a:t>
            </a:r>
            <a:endParaRPr lang="el-GR" sz="1200" b="1" smtClean="0">
              <a:latin typeface="Comic Sans MS" pitchFamily="66" charset="0"/>
              <a:sym typeface="Wingdings" pitchFamily="2" charset="2"/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l-GR" sz="1200" b="1" smtClean="0">
                <a:latin typeface="Comic Sans MS" pitchFamily="66" charset="0"/>
                <a:sym typeface="Wingdings" pitchFamily="2" charset="2"/>
              </a:rPr>
              <a:t></a:t>
            </a:r>
            <a:r>
              <a:rPr lang="el-GR" sz="1200" smtClean="0">
                <a:latin typeface="Comic Sans MS" pitchFamily="66" charset="0"/>
              </a:rPr>
              <a:t> 3ο Επαγγελματικό Λύκειο (ΕΠΑΛ) Καρδίτσας </a:t>
            </a:r>
            <a:endParaRPr lang="el-GR" sz="1200" b="1" smtClean="0">
              <a:latin typeface="Comic Sans MS" pitchFamily="66" charset="0"/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l-GR" sz="1200" b="1" smtClean="0">
                <a:latin typeface="Comic Sans MS" pitchFamily="66" charset="0"/>
              </a:rPr>
              <a:t>Πειράματα και κατασκευές [14]:</a:t>
            </a:r>
            <a:r>
              <a:rPr lang="el-GR" sz="1200" smtClean="0">
                <a:latin typeface="Comic Sans MS" pitchFamily="66" charset="0"/>
              </a:rPr>
              <a:t> </a:t>
            </a:r>
            <a:endParaRPr lang="el-GR" sz="1200" b="1" smtClean="0">
              <a:latin typeface="Comic Sans MS" pitchFamily="66" charset="0"/>
              <a:sym typeface="Wingdings" pitchFamily="2" charset="2"/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l-GR" sz="1200" b="1" smtClean="0">
                <a:latin typeface="Comic Sans MS" pitchFamily="66" charset="0"/>
                <a:sym typeface="Wingdings" pitchFamily="2" charset="2"/>
              </a:rPr>
              <a:t></a:t>
            </a:r>
            <a:r>
              <a:rPr lang="el-GR" sz="1200" smtClean="0">
                <a:latin typeface="Comic Sans MS" pitchFamily="66" charset="0"/>
              </a:rPr>
              <a:t> 2ο-15ο Δημοτικά Σχολεία Καρδίτσας </a:t>
            </a:r>
            <a:endParaRPr lang="el-GR" sz="1200" b="1" smtClean="0">
              <a:latin typeface="Comic Sans MS" pitchFamily="66" charset="0"/>
              <a:sym typeface="Wingdings" pitchFamily="2" charset="2"/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l-GR" sz="1200" b="1" smtClean="0">
                <a:latin typeface="Comic Sans MS" pitchFamily="66" charset="0"/>
                <a:sym typeface="Wingdings" pitchFamily="2" charset="2"/>
              </a:rPr>
              <a:t></a:t>
            </a:r>
            <a:r>
              <a:rPr lang="el-GR" sz="1200" smtClean="0">
                <a:latin typeface="Comic Sans MS" pitchFamily="66" charset="0"/>
              </a:rPr>
              <a:t> 4ο Δημοτικό Σχολείο </a:t>
            </a:r>
            <a:endParaRPr lang="el-GR" sz="1200" b="1" smtClean="0">
              <a:latin typeface="Comic Sans MS" pitchFamily="66" charset="0"/>
              <a:sym typeface="Wingdings" pitchFamily="2" charset="2"/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l-GR" sz="1200" b="1" smtClean="0">
                <a:latin typeface="Comic Sans MS" pitchFamily="66" charset="0"/>
                <a:sym typeface="Wingdings" pitchFamily="2" charset="2"/>
              </a:rPr>
              <a:t></a:t>
            </a:r>
            <a:r>
              <a:rPr lang="el-GR" sz="1200" smtClean="0">
                <a:latin typeface="Comic Sans MS" pitchFamily="66" charset="0"/>
              </a:rPr>
              <a:t> 5ο-16ο Δημοτικά Σχολεία Καρδίτσας </a:t>
            </a:r>
            <a:endParaRPr lang="el-GR" sz="1200" b="1" smtClean="0">
              <a:latin typeface="Comic Sans MS" pitchFamily="66" charset="0"/>
              <a:sym typeface="Wingdings" pitchFamily="2" charset="2"/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l-GR" sz="1200" b="1" smtClean="0">
                <a:latin typeface="Comic Sans MS" pitchFamily="66" charset="0"/>
                <a:sym typeface="Wingdings" pitchFamily="2" charset="2"/>
              </a:rPr>
              <a:t></a:t>
            </a:r>
            <a:r>
              <a:rPr lang="el-GR" sz="1200" smtClean="0">
                <a:latin typeface="Comic Sans MS" pitchFamily="66" charset="0"/>
              </a:rPr>
              <a:t> 7ο-21ο Δημοτικά Σχολεία Καρδίτσας </a:t>
            </a:r>
            <a:endParaRPr lang="el-GR" sz="1200" b="1" smtClean="0">
              <a:latin typeface="Comic Sans MS" pitchFamily="66" charset="0"/>
              <a:sym typeface="Wingdings" pitchFamily="2" charset="2"/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l-GR" sz="1200" b="1" smtClean="0">
                <a:latin typeface="Comic Sans MS" pitchFamily="66" charset="0"/>
                <a:sym typeface="Wingdings" pitchFamily="2" charset="2"/>
              </a:rPr>
              <a:t></a:t>
            </a:r>
            <a:r>
              <a:rPr lang="el-GR" sz="1200" smtClean="0">
                <a:latin typeface="Comic Sans MS" pitchFamily="66" charset="0"/>
              </a:rPr>
              <a:t> 10ο-18ο Δημοτικά Σχολεία Καρδίτσας </a:t>
            </a:r>
            <a:endParaRPr lang="el-GR" sz="1200" b="1" smtClean="0">
              <a:latin typeface="Comic Sans MS" pitchFamily="66" charset="0"/>
              <a:sym typeface="Wingdings" pitchFamily="2" charset="2"/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l-GR" sz="1200" b="1" smtClean="0">
                <a:latin typeface="Comic Sans MS" pitchFamily="66" charset="0"/>
                <a:sym typeface="Wingdings" pitchFamily="2" charset="2"/>
              </a:rPr>
              <a:t></a:t>
            </a:r>
            <a:r>
              <a:rPr lang="el-GR" sz="1200" smtClean="0">
                <a:latin typeface="Comic Sans MS" pitchFamily="66" charset="0"/>
              </a:rPr>
              <a:t> 1ο Γυμνάσιο Καρδίτσας </a:t>
            </a:r>
            <a:endParaRPr lang="el-GR" sz="1200" b="1" smtClean="0">
              <a:latin typeface="Comic Sans MS" pitchFamily="66" charset="0"/>
              <a:sym typeface="Wingdings" pitchFamily="2" charset="2"/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l-GR" sz="1200" b="1" smtClean="0">
                <a:latin typeface="Comic Sans MS" pitchFamily="66" charset="0"/>
                <a:sym typeface="Wingdings" pitchFamily="2" charset="2"/>
              </a:rPr>
              <a:t></a:t>
            </a:r>
            <a:r>
              <a:rPr lang="el-GR" sz="1200" smtClean="0">
                <a:latin typeface="Comic Sans MS" pitchFamily="66" charset="0"/>
              </a:rPr>
              <a:t> 2ο Γυμνάσιο Καρδίτσας </a:t>
            </a:r>
            <a:endParaRPr lang="el-GR" sz="1200" b="1" smtClean="0">
              <a:latin typeface="Comic Sans MS" pitchFamily="66" charset="0"/>
              <a:sym typeface="Wingdings" pitchFamily="2" charset="2"/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l-GR" sz="1200" b="1" smtClean="0">
                <a:latin typeface="Comic Sans MS" pitchFamily="66" charset="0"/>
                <a:sym typeface="Wingdings" pitchFamily="2" charset="2"/>
              </a:rPr>
              <a:t></a:t>
            </a:r>
            <a:r>
              <a:rPr lang="el-GR" sz="1200" smtClean="0">
                <a:latin typeface="Comic Sans MS" pitchFamily="66" charset="0"/>
              </a:rPr>
              <a:t> 1ο Γυμνάσιο Μουζακίου </a:t>
            </a:r>
            <a:endParaRPr lang="el-GR" sz="1200" b="1" smtClean="0">
              <a:latin typeface="Comic Sans MS" pitchFamily="66" charset="0"/>
              <a:sym typeface="Wingdings" pitchFamily="2" charset="2"/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l-GR" sz="1200" b="1" smtClean="0">
                <a:latin typeface="Comic Sans MS" pitchFamily="66" charset="0"/>
                <a:sym typeface="Wingdings" pitchFamily="2" charset="2"/>
              </a:rPr>
              <a:t></a:t>
            </a:r>
            <a:r>
              <a:rPr lang="el-GR" sz="1200" smtClean="0">
                <a:latin typeface="Comic Sans MS" pitchFamily="66" charset="0"/>
              </a:rPr>
              <a:t> Γυμνάσιο - Λυκειακές Τάξεις Ιτέας </a:t>
            </a:r>
            <a:endParaRPr lang="el-GR" sz="1200" b="1" smtClean="0">
              <a:latin typeface="Comic Sans MS" pitchFamily="66" charset="0"/>
              <a:sym typeface="Wingdings" pitchFamily="2" charset="2"/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l-GR" sz="1200" b="1" smtClean="0">
                <a:latin typeface="Comic Sans MS" pitchFamily="66" charset="0"/>
                <a:sym typeface="Wingdings" pitchFamily="2" charset="2"/>
              </a:rPr>
              <a:t></a:t>
            </a:r>
            <a:r>
              <a:rPr lang="el-GR" sz="1200" smtClean="0">
                <a:latin typeface="Comic Sans MS" pitchFamily="66" charset="0"/>
              </a:rPr>
              <a:t> Γυμνάσιο - Λυκειακές Τάξεις Μαγούλας </a:t>
            </a:r>
            <a:endParaRPr lang="el-GR" sz="1200" b="1" smtClean="0">
              <a:latin typeface="Comic Sans MS" pitchFamily="66" charset="0"/>
              <a:sym typeface="Wingdings" pitchFamily="2" charset="2"/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l-GR" sz="1200" b="1" smtClean="0">
                <a:latin typeface="Comic Sans MS" pitchFamily="66" charset="0"/>
                <a:sym typeface="Wingdings" pitchFamily="2" charset="2"/>
              </a:rPr>
              <a:t></a:t>
            </a:r>
            <a:r>
              <a:rPr lang="el-GR" sz="1200" smtClean="0">
                <a:latin typeface="Comic Sans MS" pitchFamily="66" charset="0"/>
              </a:rPr>
              <a:t> Γυμνάσιο - Λυκειακές Τάξεις Ματαράγκας</a:t>
            </a:r>
            <a:endParaRPr lang="el-GR" sz="1200" b="1" smtClean="0">
              <a:latin typeface="Comic Sans MS" pitchFamily="66" charset="0"/>
              <a:sym typeface="Wingdings" pitchFamily="2" charset="2"/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l-GR" sz="1200" b="1" smtClean="0">
                <a:latin typeface="Comic Sans MS" pitchFamily="66" charset="0"/>
                <a:sym typeface="Wingdings" pitchFamily="2" charset="2"/>
              </a:rPr>
              <a:t></a:t>
            </a:r>
            <a:r>
              <a:rPr lang="el-GR" sz="1200" smtClean="0">
                <a:latin typeface="Comic Sans MS" pitchFamily="66" charset="0"/>
              </a:rPr>
              <a:t> 1ο Γενικό Λύκειο Καρδίτσας </a:t>
            </a:r>
            <a:endParaRPr lang="el-GR" sz="1200" b="1" smtClean="0">
              <a:latin typeface="Comic Sans MS" pitchFamily="66" charset="0"/>
              <a:sym typeface="Wingdings" pitchFamily="2" charset="2"/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l-GR" sz="1200" b="1" smtClean="0">
                <a:latin typeface="Comic Sans MS" pitchFamily="66" charset="0"/>
                <a:sym typeface="Wingdings" pitchFamily="2" charset="2"/>
              </a:rPr>
              <a:t></a:t>
            </a:r>
            <a:r>
              <a:rPr lang="el-GR" sz="1200" smtClean="0">
                <a:latin typeface="Comic Sans MS" pitchFamily="66" charset="0"/>
              </a:rPr>
              <a:t> 3ο Γενικό Λύκειο Καρδίτσας </a:t>
            </a:r>
            <a:endParaRPr lang="el-GR" sz="1200" b="1" smtClean="0">
              <a:latin typeface="Comic Sans MS" pitchFamily="66" charset="0"/>
              <a:sym typeface="Wingdings" pitchFamily="2" charset="2"/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l-GR" sz="1200" b="1" smtClean="0">
                <a:latin typeface="Comic Sans MS" pitchFamily="66" charset="0"/>
                <a:sym typeface="Wingdings" pitchFamily="2" charset="2"/>
              </a:rPr>
              <a:t></a:t>
            </a:r>
            <a:r>
              <a:rPr lang="el-GR" sz="1200" smtClean="0">
                <a:latin typeface="Comic Sans MS" pitchFamily="66" charset="0"/>
              </a:rPr>
              <a:t> Γενικό Λύκειο Σοφάδων</a:t>
            </a:r>
            <a:r>
              <a:rPr lang="el-GR" sz="800" smtClean="0">
                <a:latin typeface="Comic Sans MS" pitchFamily="66" charset="0"/>
              </a:rPr>
              <a:t> </a:t>
            </a:r>
          </a:p>
        </p:txBody>
      </p:sp>
      <p:pic>
        <p:nvPicPr>
          <p:cNvPr id="34825" name="Picture 9" descr="eksofilo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107950" y="1773238"/>
            <a:ext cx="3168650" cy="4525962"/>
          </a:xfrm>
          <a:ln>
            <a:solidFill>
              <a:srgbClr val="0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8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8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Rectangle 4"/>
          <p:cNvSpPr>
            <a:spLocks noGrp="1" noChangeArrowheads="1"/>
          </p:cNvSpPr>
          <p:nvPr>
            <p:ph type="title"/>
          </p:nvPr>
        </p:nvSpPr>
        <p:spPr>
          <a:xfrm>
            <a:off x="107950" y="260350"/>
            <a:ext cx="30353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sz="40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Εκδήλωση Μαΐου 2010</a:t>
            </a:r>
          </a:p>
        </p:txBody>
      </p:sp>
      <p:sp>
        <p:nvSpPr>
          <p:cNvPr id="57347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3132138" y="333375"/>
            <a:ext cx="6011862" cy="6408738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l-GR" sz="1200" b="1" smtClean="0">
                <a:latin typeface="Comic Sans MS" pitchFamily="66" charset="0"/>
              </a:rPr>
              <a:t>Προσκεκλημένοι ομιλητές [3]:</a:t>
            </a:r>
            <a:endParaRPr lang="el-GR" sz="1200" smtClean="0">
              <a:latin typeface="Comic Sans MS" pitchFamily="66" charset="0"/>
              <a:sym typeface="Wingdings" pitchFamily="2" charset="2"/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l-GR" sz="1200" b="1" smtClean="0">
                <a:latin typeface="Comic Sans MS" pitchFamily="66" charset="0"/>
                <a:sym typeface="Wingdings" pitchFamily="2" charset="2"/>
              </a:rPr>
              <a:t></a:t>
            </a:r>
            <a:r>
              <a:rPr lang="el-GR" sz="1200" b="1" smtClean="0">
                <a:latin typeface="Comic Sans MS" pitchFamily="66" charset="0"/>
              </a:rPr>
              <a:t> </a:t>
            </a:r>
            <a:r>
              <a:rPr lang="el-GR" sz="1200" smtClean="0">
                <a:latin typeface="Comic Sans MS" pitchFamily="66" charset="0"/>
              </a:rPr>
              <a:t>Μιχάλης Βραχνάκης, επίκουρος καθηγητής του Τμήματος Δασοπονίας και Διαχείρισης Φυσικού Περιβάλλοντος του Τ.Ε.Ι. Λάρισας (με θέμα "Βιοποικιλότητα: Σημασία, Απειλές, Παρακολούθηση."), </a:t>
            </a:r>
            <a:endParaRPr lang="el-GR" sz="1200" smtClean="0">
              <a:latin typeface="Comic Sans MS" pitchFamily="66" charset="0"/>
              <a:sym typeface="Wingdings" pitchFamily="2" charset="2"/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l-GR" sz="1200" b="1" smtClean="0">
                <a:latin typeface="Comic Sans MS" pitchFamily="66" charset="0"/>
                <a:sym typeface="Wingdings" pitchFamily="2" charset="2"/>
              </a:rPr>
              <a:t></a:t>
            </a:r>
            <a:r>
              <a:rPr lang="el-GR" sz="1200" b="1" smtClean="0">
                <a:latin typeface="Comic Sans MS" pitchFamily="66" charset="0"/>
              </a:rPr>
              <a:t> </a:t>
            </a:r>
            <a:r>
              <a:rPr lang="el-GR" sz="1200" smtClean="0">
                <a:latin typeface="Comic Sans MS" pitchFamily="66" charset="0"/>
              </a:rPr>
              <a:t>Όλγα Γκορτζή, επίκουρη καθηγήτρια του Τμήματος Τεχνολογίας Τροφίμων του Τ.Ε.Ι. Λάρισας (με θέμα "Γενετικά τροποποιημένα τρόφιμα και βιοποικιλότητα.") και </a:t>
            </a:r>
            <a:endParaRPr lang="el-GR" sz="1200" smtClean="0">
              <a:latin typeface="Comic Sans MS" pitchFamily="66" charset="0"/>
              <a:sym typeface="Wingdings" pitchFamily="2" charset="2"/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l-GR" sz="1200" smtClean="0">
                <a:latin typeface="Comic Sans MS" pitchFamily="66" charset="0"/>
                <a:sym typeface="Wingdings" pitchFamily="2" charset="2"/>
              </a:rPr>
              <a:t></a:t>
            </a:r>
            <a:r>
              <a:rPr lang="el-GR" sz="1200" smtClean="0">
                <a:latin typeface="Comic Sans MS" pitchFamily="66" charset="0"/>
              </a:rPr>
              <a:t> Κωνσταντίνος Γραμμένος, Φιλόλογος, Μέλος της Παιδαγωγικής Ομάδας του Κέντρου Περιβαλλοντικής Εκπαίδευσης Μουζακίου (με θέμα "Αναφορές σε ενδιαφέροντα είδη βιοποικιλότητας της περιοχής.")</a:t>
            </a:r>
            <a:endParaRPr lang="el-GR" sz="1200" b="1" smtClean="0">
              <a:latin typeface="Comic Sans MS" pitchFamily="66" charset="0"/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l-GR" sz="1200" b="1" smtClean="0">
                <a:latin typeface="Comic Sans MS" pitchFamily="66" charset="0"/>
              </a:rPr>
              <a:t>Εισηγήσεις [3]:</a:t>
            </a:r>
            <a:endParaRPr lang="el-GR" sz="1200" smtClean="0">
              <a:latin typeface="Comic Sans MS" pitchFamily="66" charset="0"/>
              <a:sym typeface="Wingdings" pitchFamily="2" charset="2"/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l-GR" sz="1200" b="1" smtClean="0">
                <a:latin typeface="Comic Sans MS" pitchFamily="66" charset="0"/>
                <a:sym typeface="Wingdings" pitchFamily="2" charset="2"/>
              </a:rPr>
              <a:t></a:t>
            </a:r>
            <a:r>
              <a:rPr lang="el-GR" sz="1200" b="1" smtClean="0">
                <a:latin typeface="Comic Sans MS" pitchFamily="66" charset="0"/>
              </a:rPr>
              <a:t> </a:t>
            </a:r>
            <a:r>
              <a:rPr lang="el-GR" sz="1200" smtClean="0">
                <a:latin typeface="Comic Sans MS" pitchFamily="66" charset="0"/>
              </a:rPr>
              <a:t>Σεραφείμ Μπίτσιος, Φυσικό, Υπεύθυνο Εργαστηριακού Κέντρου Φυσικών Επιστημών Ν. Καρδίτσας (με θέμα: «Εκδήλωση Φυσικών Επιστημών. Καινοτομία και πειράματα.»)</a:t>
            </a:r>
            <a:endParaRPr lang="el-GR" sz="1200" smtClean="0">
              <a:latin typeface="Comic Sans MS" pitchFamily="66" charset="0"/>
              <a:sym typeface="Wingdings" pitchFamily="2" charset="2"/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l-GR" sz="1200" b="1" smtClean="0">
                <a:latin typeface="Comic Sans MS" pitchFamily="66" charset="0"/>
                <a:sym typeface="Wingdings" pitchFamily="2" charset="2"/>
              </a:rPr>
              <a:t></a:t>
            </a:r>
            <a:r>
              <a:rPr lang="el-GR" sz="1200" b="1" smtClean="0">
                <a:latin typeface="Comic Sans MS" pitchFamily="66" charset="0"/>
              </a:rPr>
              <a:t> </a:t>
            </a:r>
            <a:r>
              <a:rPr lang="el-GR" sz="1200" smtClean="0">
                <a:latin typeface="Comic Sans MS" pitchFamily="66" charset="0"/>
              </a:rPr>
              <a:t>Βαρβάρα Παναγιωτίδου, Δρ. Βιολογίας, Σχολική Σύμβουλο Φ.Ε. Δ/θμιας Εκπ/σης Ν. Καρδίτσας (με θέμα: «2010: Παγκόσμιο έτος για την Προστασία της Βιοποικιλότητας.»)</a:t>
            </a:r>
            <a:endParaRPr lang="el-GR" sz="1200" smtClean="0">
              <a:latin typeface="Comic Sans MS" pitchFamily="66" charset="0"/>
              <a:sym typeface="Wingdings" pitchFamily="2" charset="2"/>
            </a:endParaRP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Char char="ü"/>
            </a:pPr>
            <a:r>
              <a:rPr lang="el-GR" sz="1200" smtClean="0">
                <a:latin typeface="Comic Sans MS" pitchFamily="66" charset="0"/>
              </a:rPr>
              <a:t>Παναγιώτα Κριπούρη, μαθήτρια 2ου Γενικού Λυκείου Καρδίτσας (με θέμα: «Εξέλιξη και ποικιλομορφία.»</a:t>
            </a:r>
            <a:endParaRPr lang="en-US" sz="1200" smtClean="0">
              <a:latin typeface="Comic Sans MS" pitchFamily="66" charset="0"/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l-GR" sz="1200" b="1" smtClean="0">
                <a:latin typeface="Comic Sans MS" pitchFamily="66" charset="0"/>
              </a:rPr>
              <a:t>Θεατρικά δρώμενα [5]:	</a:t>
            </a:r>
            <a:r>
              <a:rPr lang="en-US" sz="1200" b="1" smtClean="0">
                <a:latin typeface="Comic Sans MS" pitchFamily="66" charset="0"/>
              </a:rPr>
              <a:t>	</a:t>
            </a:r>
            <a:r>
              <a:rPr lang="el-GR" sz="1200" b="1" smtClean="0">
                <a:latin typeface="Comic Sans MS" pitchFamily="66" charset="0"/>
              </a:rPr>
              <a:t>Πειράματα και κατασκευές [15]:</a:t>
            </a:r>
            <a:endParaRPr lang="el-GR" sz="1200" b="1" smtClean="0">
              <a:latin typeface="Comic Sans MS" pitchFamily="66" charset="0"/>
              <a:sym typeface="Wingdings" pitchFamily="2" charset="2"/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l-GR" sz="1200" b="1" smtClean="0">
                <a:latin typeface="Comic Sans MS" pitchFamily="66" charset="0"/>
                <a:sym typeface="Wingdings" pitchFamily="2" charset="2"/>
              </a:rPr>
              <a:t></a:t>
            </a:r>
            <a:r>
              <a:rPr lang="el-GR" sz="1200" b="1" smtClean="0">
                <a:latin typeface="Comic Sans MS" pitchFamily="66" charset="0"/>
              </a:rPr>
              <a:t> </a:t>
            </a:r>
            <a:r>
              <a:rPr lang="el-GR" sz="1200" smtClean="0">
                <a:latin typeface="Comic Sans MS" pitchFamily="66" charset="0"/>
              </a:rPr>
              <a:t>6ο Νηπιαγωγείο Καρδίτσας</a:t>
            </a:r>
            <a:r>
              <a:rPr lang="el-GR" sz="1200" b="1" smtClean="0">
                <a:latin typeface="Comic Sans MS" pitchFamily="66" charset="0"/>
              </a:rPr>
              <a:t>	</a:t>
            </a:r>
            <a:r>
              <a:rPr lang="el-GR" sz="1200" b="1" smtClean="0">
                <a:latin typeface="Comic Sans MS" pitchFamily="66" charset="0"/>
                <a:sym typeface="Wingdings" pitchFamily="2" charset="2"/>
              </a:rPr>
              <a:t></a:t>
            </a:r>
            <a:r>
              <a:rPr lang="el-GR" sz="1200" b="1" smtClean="0">
                <a:latin typeface="Comic Sans MS" pitchFamily="66" charset="0"/>
              </a:rPr>
              <a:t> </a:t>
            </a:r>
            <a:r>
              <a:rPr lang="el-GR" sz="1200" smtClean="0">
                <a:latin typeface="Comic Sans MS" pitchFamily="66" charset="0"/>
              </a:rPr>
              <a:t>1ο &amp; 12ο Δημοτικά Σχολεία Καρδίτσας</a:t>
            </a:r>
            <a:r>
              <a:rPr lang="el-GR" sz="1200" b="1" smtClean="0">
                <a:latin typeface="Comic Sans MS" pitchFamily="66" charset="0"/>
              </a:rPr>
              <a:t> </a:t>
            </a:r>
            <a:endParaRPr lang="el-GR" sz="1200" b="1" smtClean="0">
              <a:latin typeface="Comic Sans MS" pitchFamily="66" charset="0"/>
              <a:sym typeface="Wingdings" pitchFamily="2" charset="2"/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l-GR" sz="1200" b="1" smtClean="0">
                <a:latin typeface="Comic Sans MS" pitchFamily="66" charset="0"/>
                <a:sym typeface="Wingdings" pitchFamily="2" charset="2"/>
              </a:rPr>
              <a:t></a:t>
            </a:r>
            <a:r>
              <a:rPr lang="el-GR" sz="1200" b="1" smtClean="0">
                <a:latin typeface="Comic Sans MS" pitchFamily="66" charset="0"/>
              </a:rPr>
              <a:t> </a:t>
            </a:r>
            <a:r>
              <a:rPr lang="el-GR" sz="1200" smtClean="0">
                <a:latin typeface="Comic Sans MS" pitchFamily="66" charset="0"/>
              </a:rPr>
              <a:t>1ο &amp; 12ο Δημ. Σχολεία Καρδίτσας	</a:t>
            </a:r>
            <a:r>
              <a:rPr lang="el-GR" sz="1200" b="1" smtClean="0">
                <a:latin typeface="Comic Sans MS" pitchFamily="66" charset="0"/>
                <a:sym typeface="Wingdings" pitchFamily="2" charset="2"/>
              </a:rPr>
              <a:t></a:t>
            </a:r>
            <a:r>
              <a:rPr lang="el-GR" sz="1200" b="1" smtClean="0">
                <a:latin typeface="Comic Sans MS" pitchFamily="66" charset="0"/>
              </a:rPr>
              <a:t> </a:t>
            </a:r>
            <a:r>
              <a:rPr lang="el-GR" sz="1200" smtClean="0">
                <a:latin typeface="Comic Sans MS" pitchFamily="66" charset="0"/>
              </a:rPr>
              <a:t>5ο &amp; 16ο Δημοτικά Σχολεία Καρδίτσας</a:t>
            </a:r>
            <a:r>
              <a:rPr lang="el-GR" sz="1200" b="1" smtClean="0">
                <a:latin typeface="Comic Sans MS" pitchFamily="66" charset="0"/>
              </a:rPr>
              <a:t> </a:t>
            </a:r>
            <a:endParaRPr lang="el-GR" sz="1200" b="1" smtClean="0">
              <a:latin typeface="Comic Sans MS" pitchFamily="66" charset="0"/>
              <a:sym typeface="Wingdings" pitchFamily="2" charset="2"/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l-GR" sz="1200" b="1" smtClean="0">
                <a:latin typeface="Comic Sans MS" pitchFamily="66" charset="0"/>
                <a:sym typeface="Wingdings" pitchFamily="2" charset="2"/>
              </a:rPr>
              <a:t></a:t>
            </a:r>
            <a:r>
              <a:rPr lang="el-GR" sz="1200" b="1" smtClean="0">
                <a:latin typeface="Comic Sans MS" pitchFamily="66" charset="0"/>
              </a:rPr>
              <a:t> </a:t>
            </a:r>
            <a:r>
              <a:rPr lang="el-GR" sz="1200" smtClean="0">
                <a:latin typeface="Comic Sans MS" pitchFamily="66" charset="0"/>
              </a:rPr>
              <a:t>14ο Δημοτικό Σχολείο Καρδίτσας</a:t>
            </a:r>
            <a:r>
              <a:rPr lang="el-GR" sz="1200" b="1" smtClean="0">
                <a:latin typeface="Comic Sans MS" pitchFamily="66" charset="0"/>
              </a:rPr>
              <a:t> 	</a:t>
            </a:r>
            <a:r>
              <a:rPr lang="el-GR" sz="1200" b="1" smtClean="0">
                <a:latin typeface="Comic Sans MS" pitchFamily="66" charset="0"/>
                <a:sym typeface="Wingdings" pitchFamily="2" charset="2"/>
              </a:rPr>
              <a:t></a:t>
            </a:r>
            <a:r>
              <a:rPr lang="el-GR" sz="1200" b="1" smtClean="0">
                <a:latin typeface="Comic Sans MS" pitchFamily="66" charset="0"/>
              </a:rPr>
              <a:t> </a:t>
            </a:r>
            <a:r>
              <a:rPr lang="el-GR" sz="1200" smtClean="0">
                <a:latin typeface="Comic Sans MS" pitchFamily="66" charset="0"/>
              </a:rPr>
              <a:t>3ο Γυμνάσιο Καρδίτσας</a:t>
            </a:r>
            <a:r>
              <a:rPr lang="el-GR" sz="1200" b="1" smtClean="0">
                <a:latin typeface="Comic Sans MS" pitchFamily="66" charset="0"/>
              </a:rPr>
              <a:t> </a:t>
            </a:r>
            <a:endParaRPr lang="el-GR" sz="1200" b="1" smtClean="0">
              <a:latin typeface="Comic Sans MS" pitchFamily="66" charset="0"/>
              <a:sym typeface="Wingdings" pitchFamily="2" charset="2"/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l-GR" sz="1200" b="1" smtClean="0">
                <a:latin typeface="Comic Sans MS" pitchFamily="66" charset="0"/>
                <a:sym typeface="Wingdings" pitchFamily="2" charset="2"/>
              </a:rPr>
              <a:t></a:t>
            </a:r>
            <a:r>
              <a:rPr lang="el-GR" sz="1200" b="1" smtClean="0">
                <a:latin typeface="Comic Sans MS" pitchFamily="66" charset="0"/>
              </a:rPr>
              <a:t> </a:t>
            </a:r>
            <a:r>
              <a:rPr lang="el-GR" sz="1200" smtClean="0">
                <a:latin typeface="Comic Sans MS" pitchFamily="66" charset="0"/>
              </a:rPr>
              <a:t>Γυμνάσιο Φαναρίου</a:t>
            </a:r>
            <a:r>
              <a:rPr lang="el-GR" sz="1200" b="1" smtClean="0">
                <a:latin typeface="Comic Sans MS" pitchFamily="66" charset="0"/>
              </a:rPr>
              <a:t>	</a:t>
            </a:r>
            <a:r>
              <a:rPr lang="en-US" sz="1200" b="1" smtClean="0">
                <a:latin typeface="Comic Sans MS" pitchFamily="66" charset="0"/>
              </a:rPr>
              <a:t>	</a:t>
            </a:r>
            <a:r>
              <a:rPr lang="el-GR" sz="1200" b="1" smtClean="0">
                <a:latin typeface="Comic Sans MS" pitchFamily="66" charset="0"/>
                <a:sym typeface="Wingdings" pitchFamily="2" charset="2"/>
              </a:rPr>
              <a:t></a:t>
            </a:r>
            <a:r>
              <a:rPr lang="el-GR" sz="1200" b="1" smtClean="0">
                <a:latin typeface="Comic Sans MS" pitchFamily="66" charset="0"/>
              </a:rPr>
              <a:t> </a:t>
            </a:r>
            <a:r>
              <a:rPr lang="el-GR" sz="1200" smtClean="0">
                <a:latin typeface="Comic Sans MS" pitchFamily="66" charset="0"/>
              </a:rPr>
              <a:t>6ο Γυμνάσιο Καρδίτσας</a:t>
            </a:r>
            <a:r>
              <a:rPr lang="el-GR" sz="1200" b="1" smtClean="0">
                <a:latin typeface="Comic Sans MS" pitchFamily="66" charset="0"/>
              </a:rPr>
              <a:t> </a:t>
            </a:r>
            <a:endParaRPr lang="el-GR" sz="1200" b="1" smtClean="0">
              <a:latin typeface="Comic Sans MS" pitchFamily="66" charset="0"/>
              <a:sym typeface="Wingdings" pitchFamily="2" charset="2"/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l-GR" sz="1200" b="1" smtClean="0">
                <a:latin typeface="Comic Sans MS" pitchFamily="66" charset="0"/>
                <a:sym typeface="Wingdings" pitchFamily="2" charset="2"/>
              </a:rPr>
              <a:t></a:t>
            </a:r>
            <a:r>
              <a:rPr lang="el-GR" sz="1200" b="1" smtClean="0">
                <a:latin typeface="Comic Sans MS" pitchFamily="66" charset="0"/>
              </a:rPr>
              <a:t> </a:t>
            </a:r>
            <a:r>
              <a:rPr lang="el-GR" sz="1200" smtClean="0">
                <a:latin typeface="Comic Sans MS" pitchFamily="66" charset="0"/>
              </a:rPr>
              <a:t>1ο Γυμνάσιο Καρδίτσας</a:t>
            </a:r>
            <a:r>
              <a:rPr lang="el-GR" sz="1200" b="1" smtClean="0">
                <a:latin typeface="Comic Sans MS" pitchFamily="66" charset="0"/>
              </a:rPr>
              <a:t> 	</a:t>
            </a:r>
            <a:r>
              <a:rPr lang="en-US" sz="1200" b="1" smtClean="0">
                <a:latin typeface="Comic Sans MS" pitchFamily="66" charset="0"/>
              </a:rPr>
              <a:t>	</a:t>
            </a:r>
            <a:r>
              <a:rPr lang="el-GR" sz="1200" b="1" smtClean="0">
                <a:latin typeface="Comic Sans MS" pitchFamily="66" charset="0"/>
                <a:sym typeface="Wingdings" pitchFamily="2" charset="2"/>
              </a:rPr>
              <a:t></a:t>
            </a:r>
            <a:r>
              <a:rPr lang="el-GR" sz="1200" b="1" smtClean="0">
                <a:latin typeface="Comic Sans MS" pitchFamily="66" charset="0"/>
              </a:rPr>
              <a:t> </a:t>
            </a:r>
            <a:r>
              <a:rPr lang="el-GR" sz="1200" smtClean="0">
                <a:latin typeface="Comic Sans MS" pitchFamily="66" charset="0"/>
              </a:rPr>
              <a:t>Γυμνάσιο Αγναντερού</a:t>
            </a:r>
            <a:r>
              <a:rPr lang="el-GR" sz="1200" b="1" smtClean="0">
                <a:latin typeface="Comic Sans MS" pitchFamily="66" charset="0"/>
              </a:rPr>
              <a:t> 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l-GR" sz="1200" b="1" smtClean="0">
                <a:latin typeface="Comic Sans MS" pitchFamily="66" charset="0"/>
              </a:rPr>
              <a:t>Παιχνίδι [1]:	</a:t>
            </a:r>
            <a:r>
              <a:rPr lang="en-US" sz="1200" b="1" smtClean="0">
                <a:latin typeface="Comic Sans MS" pitchFamily="66" charset="0"/>
              </a:rPr>
              <a:t>	</a:t>
            </a:r>
            <a:r>
              <a:rPr lang="el-GR" sz="1200" b="1" smtClean="0">
                <a:latin typeface="Comic Sans MS" pitchFamily="66" charset="0"/>
                <a:sym typeface="Wingdings" pitchFamily="2" charset="2"/>
              </a:rPr>
              <a:t></a:t>
            </a:r>
            <a:r>
              <a:rPr lang="el-GR" sz="1200" b="1" smtClean="0">
                <a:latin typeface="Comic Sans MS" pitchFamily="66" charset="0"/>
              </a:rPr>
              <a:t> </a:t>
            </a:r>
            <a:r>
              <a:rPr lang="el-GR" sz="1200" smtClean="0">
                <a:latin typeface="Comic Sans MS" pitchFamily="66" charset="0"/>
              </a:rPr>
              <a:t>Γυμνάσιο Λεονταρίου</a:t>
            </a:r>
            <a:endParaRPr lang="el-GR" sz="1200" smtClean="0">
              <a:latin typeface="Comic Sans MS" pitchFamily="66" charset="0"/>
              <a:sym typeface="Wingdings" pitchFamily="2" charset="2"/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l-GR" sz="1200" b="1" smtClean="0">
                <a:latin typeface="Comic Sans MS" pitchFamily="66" charset="0"/>
                <a:sym typeface="Wingdings" pitchFamily="2" charset="2"/>
              </a:rPr>
              <a:t></a:t>
            </a:r>
            <a:r>
              <a:rPr lang="el-GR" sz="1200" b="1" smtClean="0">
                <a:latin typeface="Comic Sans MS" pitchFamily="66" charset="0"/>
              </a:rPr>
              <a:t> </a:t>
            </a:r>
            <a:r>
              <a:rPr lang="el-GR" sz="1200" smtClean="0">
                <a:latin typeface="Comic Sans MS" pitchFamily="66" charset="0"/>
              </a:rPr>
              <a:t>1ο Γυμνάσιο Καρδίτσας</a:t>
            </a:r>
            <a:r>
              <a:rPr lang="el-GR" sz="1200" b="1" smtClean="0">
                <a:latin typeface="Comic Sans MS" pitchFamily="66" charset="0"/>
              </a:rPr>
              <a:t> 	</a:t>
            </a:r>
            <a:r>
              <a:rPr lang="en-US" sz="1200" b="1" smtClean="0">
                <a:latin typeface="Comic Sans MS" pitchFamily="66" charset="0"/>
              </a:rPr>
              <a:t>	</a:t>
            </a:r>
            <a:r>
              <a:rPr lang="el-GR" sz="1200" b="1" smtClean="0">
                <a:latin typeface="Comic Sans MS" pitchFamily="66" charset="0"/>
                <a:sym typeface="Wingdings" pitchFamily="2" charset="2"/>
              </a:rPr>
              <a:t></a:t>
            </a:r>
            <a:r>
              <a:rPr lang="el-GR" sz="1200" b="1" smtClean="0">
                <a:latin typeface="Comic Sans MS" pitchFamily="66" charset="0"/>
              </a:rPr>
              <a:t> </a:t>
            </a:r>
            <a:r>
              <a:rPr lang="el-GR" sz="1200" smtClean="0">
                <a:latin typeface="Comic Sans MS" pitchFamily="66" charset="0"/>
              </a:rPr>
              <a:t>Γυμνάσιο - Λυκειακές Τάξεις Μαγούλας</a:t>
            </a:r>
            <a:r>
              <a:rPr lang="el-GR" sz="1200" b="1" smtClean="0">
                <a:latin typeface="Comic Sans MS" pitchFamily="66" charset="0"/>
              </a:rPr>
              <a:t> 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l-GR" sz="1200" b="1" smtClean="0">
                <a:latin typeface="Comic Sans MS" pitchFamily="66" charset="0"/>
              </a:rPr>
              <a:t>Ζωγραφιές [1]: 	</a:t>
            </a:r>
            <a:r>
              <a:rPr lang="en-US" sz="1200" b="1" smtClean="0">
                <a:latin typeface="Comic Sans MS" pitchFamily="66" charset="0"/>
              </a:rPr>
              <a:t>	</a:t>
            </a:r>
            <a:r>
              <a:rPr lang="el-GR" sz="1200" b="1" smtClean="0">
                <a:latin typeface="Comic Sans MS" pitchFamily="66" charset="0"/>
                <a:sym typeface="Wingdings" pitchFamily="2" charset="2"/>
              </a:rPr>
              <a:t></a:t>
            </a:r>
            <a:r>
              <a:rPr lang="el-GR" sz="1200" b="1" smtClean="0">
                <a:latin typeface="Comic Sans MS" pitchFamily="66" charset="0"/>
              </a:rPr>
              <a:t> </a:t>
            </a:r>
            <a:r>
              <a:rPr lang="el-GR" sz="1200" smtClean="0">
                <a:latin typeface="Comic Sans MS" pitchFamily="66" charset="0"/>
              </a:rPr>
              <a:t>Γυμνάσιο - Λυκειακές Τάξεις Ματαράγκας</a:t>
            </a:r>
            <a:endParaRPr lang="el-GR" sz="1200" smtClean="0">
              <a:latin typeface="Comic Sans MS" pitchFamily="66" charset="0"/>
              <a:sym typeface="Wingdings" pitchFamily="2" charset="2"/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l-GR" sz="1200" b="1" smtClean="0">
                <a:latin typeface="Comic Sans MS" pitchFamily="66" charset="0"/>
                <a:sym typeface="Wingdings" pitchFamily="2" charset="2"/>
              </a:rPr>
              <a:t></a:t>
            </a:r>
            <a:r>
              <a:rPr lang="el-GR" sz="1200" b="1" smtClean="0">
                <a:latin typeface="Comic Sans MS" pitchFamily="66" charset="0"/>
              </a:rPr>
              <a:t> </a:t>
            </a:r>
            <a:r>
              <a:rPr lang="el-GR" sz="1200" smtClean="0">
                <a:latin typeface="Comic Sans MS" pitchFamily="66" charset="0"/>
              </a:rPr>
              <a:t>3ο Γυμνάσιο Καρδίτσας</a:t>
            </a:r>
            <a:r>
              <a:rPr lang="el-GR" sz="1200" b="1" smtClean="0">
                <a:latin typeface="Comic Sans MS" pitchFamily="66" charset="0"/>
              </a:rPr>
              <a:t> 		</a:t>
            </a:r>
            <a:r>
              <a:rPr lang="el-GR" sz="1200" b="1" smtClean="0">
                <a:latin typeface="Comic Sans MS" pitchFamily="66" charset="0"/>
                <a:sym typeface="Wingdings" pitchFamily="2" charset="2"/>
              </a:rPr>
              <a:t></a:t>
            </a:r>
            <a:r>
              <a:rPr lang="el-GR" sz="1200" b="1" smtClean="0">
                <a:latin typeface="Comic Sans MS" pitchFamily="66" charset="0"/>
              </a:rPr>
              <a:t> </a:t>
            </a:r>
            <a:r>
              <a:rPr lang="el-GR" sz="1200" smtClean="0">
                <a:latin typeface="Comic Sans MS" pitchFamily="66" charset="0"/>
              </a:rPr>
              <a:t>Γυμνάσιο Προαστίου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l-GR" sz="1200" b="1" smtClean="0">
                <a:latin typeface="Comic Sans MS" pitchFamily="66" charset="0"/>
              </a:rPr>
              <a:t>Αφίσες, εκθέσεις και ταινίες [6]:	</a:t>
            </a:r>
            <a:r>
              <a:rPr lang="el-GR" sz="1200" b="1" smtClean="0">
                <a:latin typeface="Comic Sans MS" pitchFamily="66" charset="0"/>
                <a:sym typeface="Wingdings" pitchFamily="2" charset="2"/>
              </a:rPr>
              <a:t></a:t>
            </a:r>
            <a:r>
              <a:rPr lang="el-GR" sz="1200" b="1" smtClean="0">
                <a:latin typeface="Comic Sans MS" pitchFamily="66" charset="0"/>
              </a:rPr>
              <a:t> </a:t>
            </a:r>
            <a:r>
              <a:rPr lang="el-GR" sz="1200" smtClean="0">
                <a:latin typeface="Comic Sans MS" pitchFamily="66" charset="0"/>
              </a:rPr>
              <a:t>1ο Γενικό Λύκειο Καρδίτσας</a:t>
            </a:r>
            <a:r>
              <a:rPr lang="el-GR" sz="1200" b="1" smtClean="0">
                <a:latin typeface="Comic Sans MS" pitchFamily="66" charset="0"/>
              </a:rPr>
              <a:t> </a:t>
            </a:r>
            <a:endParaRPr lang="el-GR" sz="1200" b="1" smtClean="0">
              <a:latin typeface="Comic Sans MS" pitchFamily="66" charset="0"/>
              <a:sym typeface="Wingdings" pitchFamily="2" charset="2"/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l-GR" sz="1200" b="1" smtClean="0">
                <a:latin typeface="Comic Sans MS" pitchFamily="66" charset="0"/>
                <a:sym typeface="Wingdings" pitchFamily="2" charset="2"/>
              </a:rPr>
              <a:t></a:t>
            </a:r>
            <a:r>
              <a:rPr lang="el-GR" sz="1200" b="1" smtClean="0">
                <a:latin typeface="Comic Sans MS" pitchFamily="66" charset="0"/>
              </a:rPr>
              <a:t> </a:t>
            </a:r>
            <a:r>
              <a:rPr lang="el-GR" sz="1200" smtClean="0">
                <a:latin typeface="Comic Sans MS" pitchFamily="66" charset="0"/>
              </a:rPr>
              <a:t>7ο &amp; 21ο Δημοτικά Σχολεία Καρδίτσας</a:t>
            </a:r>
            <a:r>
              <a:rPr lang="el-GR" sz="1200" b="1" smtClean="0">
                <a:latin typeface="Comic Sans MS" pitchFamily="66" charset="0"/>
              </a:rPr>
              <a:t> </a:t>
            </a:r>
            <a:r>
              <a:rPr lang="el-GR" sz="1200" b="1" smtClean="0">
                <a:latin typeface="Comic Sans MS" pitchFamily="66" charset="0"/>
                <a:sym typeface="Wingdings" pitchFamily="2" charset="2"/>
              </a:rPr>
              <a:t></a:t>
            </a:r>
            <a:r>
              <a:rPr lang="el-GR" sz="1200" b="1" smtClean="0">
                <a:latin typeface="Comic Sans MS" pitchFamily="66" charset="0"/>
              </a:rPr>
              <a:t> </a:t>
            </a:r>
            <a:r>
              <a:rPr lang="el-GR" sz="1200" smtClean="0">
                <a:latin typeface="Comic Sans MS" pitchFamily="66" charset="0"/>
              </a:rPr>
              <a:t>4ο Γενικό Λύκειο Καρδίτσας</a:t>
            </a:r>
            <a:endParaRPr lang="el-GR" sz="1200" smtClean="0">
              <a:latin typeface="Comic Sans MS" pitchFamily="66" charset="0"/>
              <a:sym typeface="Wingdings" pitchFamily="2" charset="2"/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l-GR" sz="1200" b="1" smtClean="0">
                <a:latin typeface="Comic Sans MS" pitchFamily="66" charset="0"/>
                <a:sym typeface="Wingdings" pitchFamily="2" charset="2"/>
              </a:rPr>
              <a:t></a:t>
            </a:r>
            <a:r>
              <a:rPr lang="el-GR" sz="1200" b="1" smtClean="0">
                <a:latin typeface="Comic Sans MS" pitchFamily="66" charset="0"/>
              </a:rPr>
              <a:t> </a:t>
            </a:r>
            <a:r>
              <a:rPr lang="el-GR" sz="1200" smtClean="0">
                <a:latin typeface="Comic Sans MS" pitchFamily="66" charset="0"/>
              </a:rPr>
              <a:t>3ο Γυμνάσιο Καρδίτσας</a:t>
            </a:r>
            <a:r>
              <a:rPr lang="el-GR" sz="1200" b="1" smtClean="0">
                <a:latin typeface="Comic Sans MS" pitchFamily="66" charset="0"/>
              </a:rPr>
              <a:t> 	</a:t>
            </a:r>
            <a:r>
              <a:rPr lang="en-US" sz="1200" b="1" smtClean="0">
                <a:latin typeface="Comic Sans MS" pitchFamily="66" charset="0"/>
              </a:rPr>
              <a:t>	</a:t>
            </a:r>
            <a:r>
              <a:rPr lang="el-GR" sz="1200" b="1" smtClean="0">
                <a:latin typeface="Comic Sans MS" pitchFamily="66" charset="0"/>
                <a:sym typeface="Wingdings" pitchFamily="2" charset="2"/>
              </a:rPr>
              <a:t></a:t>
            </a:r>
            <a:r>
              <a:rPr lang="el-GR" sz="1200" b="1" smtClean="0">
                <a:latin typeface="Comic Sans MS" pitchFamily="66" charset="0"/>
              </a:rPr>
              <a:t> </a:t>
            </a:r>
            <a:r>
              <a:rPr lang="el-GR" sz="1200" smtClean="0">
                <a:latin typeface="Comic Sans MS" pitchFamily="66" charset="0"/>
              </a:rPr>
              <a:t>Γενικό Λύκειο Προαστίου</a:t>
            </a:r>
            <a:r>
              <a:rPr lang="el-GR" sz="1200" b="1" smtClean="0">
                <a:latin typeface="Comic Sans MS" pitchFamily="66" charset="0"/>
              </a:rPr>
              <a:t> </a:t>
            </a:r>
            <a:endParaRPr lang="el-GR" sz="1200" b="1" smtClean="0">
              <a:latin typeface="Comic Sans MS" pitchFamily="66" charset="0"/>
              <a:sym typeface="Wingdings" pitchFamily="2" charset="2"/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l-GR" sz="1200" b="1" smtClean="0">
                <a:latin typeface="Comic Sans MS" pitchFamily="66" charset="0"/>
                <a:sym typeface="Wingdings" pitchFamily="2" charset="2"/>
              </a:rPr>
              <a:t></a:t>
            </a:r>
            <a:r>
              <a:rPr lang="el-GR" sz="1200" b="1" smtClean="0">
                <a:latin typeface="Comic Sans MS" pitchFamily="66" charset="0"/>
              </a:rPr>
              <a:t> </a:t>
            </a:r>
            <a:r>
              <a:rPr lang="el-GR" sz="1200" smtClean="0">
                <a:latin typeface="Comic Sans MS" pitchFamily="66" charset="0"/>
              </a:rPr>
              <a:t>4ο Γυμνάσιο Καρδίτσας</a:t>
            </a:r>
            <a:r>
              <a:rPr lang="el-GR" sz="1200" b="1" smtClean="0">
                <a:latin typeface="Comic Sans MS" pitchFamily="66" charset="0"/>
              </a:rPr>
              <a:t> 	</a:t>
            </a:r>
            <a:r>
              <a:rPr lang="en-US" sz="1200" b="1" smtClean="0">
                <a:latin typeface="Comic Sans MS" pitchFamily="66" charset="0"/>
              </a:rPr>
              <a:t>	</a:t>
            </a:r>
            <a:r>
              <a:rPr lang="el-GR" sz="1200" b="1" smtClean="0">
                <a:latin typeface="Comic Sans MS" pitchFamily="66" charset="0"/>
                <a:sym typeface="Wingdings" pitchFamily="2" charset="2"/>
              </a:rPr>
              <a:t></a:t>
            </a:r>
            <a:r>
              <a:rPr lang="el-GR" sz="1200" b="1" smtClean="0">
                <a:latin typeface="Comic Sans MS" pitchFamily="66" charset="0"/>
              </a:rPr>
              <a:t> </a:t>
            </a:r>
            <a:r>
              <a:rPr lang="el-GR" sz="1200" smtClean="0">
                <a:latin typeface="Comic Sans MS" pitchFamily="66" charset="0"/>
              </a:rPr>
              <a:t>Γενικό Λύκειο Φαναρίου</a:t>
            </a:r>
            <a:r>
              <a:rPr lang="el-GR" sz="1200" b="1" smtClean="0">
                <a:latin typeface="Comic Sans MS" pitchFamily="66" charset="0"/>
              </a:rPr>
              <a:t> </a:t>
            </a:r>
            <a:endParaRPr lang="el-GR" sz="1200" b="1" smtClean="0">
              <a:latin typeface="Comic Sans MS" pitchFamily="66" charset="0"/>
              <a:sym typeface="Wingdings" pitchFamily="2" charset="2"/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l-GR" sz="1200" b="1" smtClean="0">
                <a:latin typeface="Comic Sans MS" pitchFamily="66" charset="0"/>
                <a:sym typeface="Wingdings" pitchFamily="2" charset="2"/>
              </a:rPr>
              <a:t></a:t>
            </a:r>
            <a:r>
              <a:rPr lang="el-GR" sz="1200" b="1" smtClean="0">
                <a:latin typeface="Comic Sans MS" pitchFamily="66" charset="0"/>
              </a:rPr>
              <a:t> </a:t>
            </a:r>
            <a:r>
              <a:rPr lang="el-GR" sz="1200" smtClean="0">
                <a:latin typeface="Comic Sans MS" pitchFamily="66" charset="0"/>
              </a:rPr>
              <a:t>Γυμνάσιο Προαστίου</a:t>
            </a:r>
            <a:r>
              <a:rPr lang="el-GR" sz="1200" b="1" smtClean="0">
                <a:latin typeface="Comic Sans MS" pitchFamily="66" charset="0"/>
              </a:rPr>
              <a:t> 	</a:t>
            </a:r>
            <a:r>
              <a:rPr lang="en-US" sz="1200" b="1" smtClean="0">
                <a:latin typeface="Comic Sans MS" pitchFamily="66" charset="0"/>
              </a:rPr>
              <a:t>	</a:t>
            </a:r>
            <a:r>
              <a:rPr lang="el-GR" sz="1200" b="1" smtClean="0">
                <a:latin typeface="Comic Sans MS" pitchFamily="66" charset="0"/>
                <a:sym typeface="Wingdings" pitchFamily="2" charset="2"/>
              </a:rPr>
              <a:t></a:t>
            </a:r>
            <a:r>
              <a:rPr lang="el-GR" sz="1200" b="1" smtClean="0">
                <a:latin typeface="Comic Sans MS" pitchFamily="66" charset="0"/>
              </a:rPr>
              <a:t> </a:t>
            </a:r>
            <a:r>
              <a:rPr lang="el-GR" sz="1200" smtClean="0">
                <a:latin typeface="Comic Sans MS" pitchFamily="66" charset="0"/>
              </a:rPr>
              <a:t>Γενικό Λύκειο Προαστίου</a:t>
            </a:r>
            <a:r>
              <a:rPr lang="el-GR" sz="1200" b="1" smtClean="0">
                <a:latin typeface="Comic Sans MS" pitchFamily="66" charset="0"/>
              </a:rPr>
              <a:t> </a:t>
            </a:r>
            <a:endParaRPr lang="el-GR" sz="1200" b="1" smtClean="0">
              <a:latin typeface="Comic Sans MS" pitchFamily="66" charset="0"/>
              <a:sym typeface="Wingdings" pitchFamily="2" charset="2"/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l-GR" sz="1200" b="1" smtClean="0">
                <a:latin typeface="Comic Sans MS" pitchFamily="66" charset="0"/>
                <a:sym typeface="Wingdings" pitchFamily="2" charset="2"/>
              </a:rPr>
              <a:t></a:t>
            </a:r>
            <a:r>
              <a:rPr lang="el-GR" sz="1200" b="1" smtClean="0">
                <a:latin typeface="Comic Sans MS" pitchFamily="66" charset="0"/>
              </a:rPr>
              <a:t> </a:t>
            </a:r>
            <a:r>
              <a:rPr lang="el-GR" sz="1200" smtClean="0">
                <a:latin typeface="Comic Sans MS" pitchFamily="66" charset="0"/>
              </a:rPr>
              <a:t>Γυμνάσιο Λεονταρίου</a:t>
            </a:r>
            <a:r>
              <a:rPr lang="el-GR" sz="1200" b="1" smtClean="0">
                <a:latin typeface="Comic Sans MS" pitchFamily="66" charset="0"/>
              </a:rPr>
              <a:t> 	</a:t>
            </a:r>
            <a:r>
              <a:rPr lang="en-US" sz="1200" b="1" smtClean="0">
                <a:latin typeface="Comic Sans MS" pitchFamily="66" charset="0"/>
              </a:rPr>
              <a:t>	</a:t>
            </a:r>
            <a:r>
              <a:rPr lang="el-GR" sz="1200" b="1" smtClean="0">
                <a:latin typeface="Comic Sans MS" pitchFamily="66" charset="0"/>
                <a:sym typeface="Wingdings" pitchFamily="2" charset="2"/>
              </a:rPr>
              <a:t></a:t>
            </a:r>
            <a:r>
              <a:rPr lang="el-GR" sz="1200" b="1" smtClean="0">
                <a:latin typeface="Comic Sans MS" pitchFamily="66" charset="0"/>
              </a:rPr>
              <a:t> </a:t>
            </a:r>
            <a:r>
              <a:rPr lang="el-GR" sz="1200" smtClean="0">
                <a:latin typeface="Comic Sans MS" pitchFamily="66" charset="0"/>
              </a:rPr>
              <a:t>3ο ΕΠΑ.Λ. Καρδίτσας</a:t>
            </a:r>
            <a:endParaRPr lang="el-GR" sz="1200" smtClean="0">
              <a:latin typeface="Comic Sans MS" pitchFamily="66" charset="0"/>
              <a:sym typeface="Wingdings" pitchFamily="2" charset="2"/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l-GR" sz="1200" b="1" smtClean="0">
                <a:latin typeface="Comic Sans MS" pitchFamily="66" charset="0"/>
                <a:sym typeface="Wingdings" pitchFamily="2" charset="2"/>
              </a:rPr>
              <a:t></a:t>
            </a:r>
            <a:r>
              <a:rPr lang="el-GR" sz="1200" b="1" smtClean="0">
                <a:latin typeface="Comic Sans MS" pitchFamily="66" charset="0"/>
              </a:rPr>
              <a:t> </a:t>
            </a:r>
            <a:r>
              <a:rPr lang="el-GR" sz="1200" smtClean="0">
                <a:latin typeface="Comic Sans MS" pitchFamily="66" charset="0"/>
              </a:rPr>
              <a:t>4ο Γενικό Λύκειο Καρδίτσας</a:t>
            </a:r>
            <a:r>
              <a:rPr lang="el-GR" sz="1200" b="1" smtClean="0">
                <a:latin typeface="Comic Sans MS" pitchFamily="66" charset="0"/>
              </a:rPr>
              <a:t> 	</a:t>
            </a:r>
          </a:p>
        </p:txBody>
      </p:sp>
      <p:pic>
        <p:nvPicPr>
          <p:cNvPr id="38919" name="Picture 7" descr="eksofilo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14288" y="1773238"/>
            <a:ext cx="3160712" cy="4427537"/>
          </a:xfrm>
          <a:ln>
            <a:solidFill>
              <a:srgbClr val="0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9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9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Rectangle 4"/>
          <p:cNvSpPr>
            <a:spLocks noGrp="1" noChangeArrowheads="1"/>
          </p:cNvSpPr>
          <p:nvPr>
            <p:ph type="title"/>
          </p:nvPr>
        </p:nvSpPr>
        <p:spPr>
          <a:xfrm>
            <a:off x="107950" y="260350"/>
            <a:ext cx="30353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sz="40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Εκδήλωση Μαΐου 201</a:t>
            </a:r>
            <a:r>
              <a:rPr lang="en-US" sz="40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1</a:t>
            </a:r>
            <a:endParaRPr lang="el-GR" sz="4000" b="1" dirty="0" smtClean="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sp>
        <p:nvSpPr>
          <p:cNvPr id="14339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3492500" y="333375"/>
            <a:ext cx="5651500" cy="6408738"/>
          </a:xfrm>
        </p:spPr>
        <p:txBody>
          <a:bodyPr rtlCol="0">
            <a:normAutofit lnSpcReduction="10000"/>
          </a:bodyPr>
          <a:lstStyle/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l-GR" sz="1200" b="1" dirty="0" smtClean="0">
                <a:latin typeface="Comic Sans MS" pitchFamily="66" charset="0"/>
              </a:rPr>
              <a:t>Προσκεκλημένοι ομιλητές [2]:</a:t>
            </a:r>
            <a:endParaRPr lang="el-GR" sz="1200" dirty="0" smtClean="0">
              <a:latin typeface="Comic Sans MS" pitchFamily="66" charset="0"/>
              <a:sym typeface="Wingdings" pitchFamily="2" charset="2"/>
            </a:endParaRPr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l-GR" sz="1200" b="1" dirty="0" smtClean="0">
                <a:latin typeface="Comic Sans MS" pitchFamily="66" charset="0"/>
                <a:sym typeface="Wingdings" pitchFamily="2" charset="2"/>
              </a:rPr>
              <a:t></a:t>
            </a:r>
            <a:r>
              <a:rPr lang="el-GR" sz="1200" b="1" dirty="0" smtClean="0">
                <a:latin typeface="Comic Sans MS" pitchFamily="66" charset="0"/>
              </a:rPr>
              <a:t> </a:t>
            </a:r>
            <a:r>
              <a:rPr lang="el-GR" sz="1200" dirty="0" smtClean="0">
                <a:latin typeface="Comic Sans MS" pitchFamily="66" charset="0"/>
              </a:rPr>
              <a:t>Διονύσιος Βαβουγυιός, Αναπληρωτής Καθηγητής Φυσικής και της Διδακτικής της, του Παιδαγωγικού Τμήματος Ειδικής Αγωγής, του Πανεπιστημίου Θεσσαλίας (με θέμα "Στιγμές από την ιστορία της Φυσικής."), </a:t>
            </a:r>
            <a:endParaRPr lang="el-GR" sz="1200" dirty="0" smtClean="0">
              <a:latin typeface="Comic Sans MS" pitchFamily="66" charset="0"/>
              <a:sym typeface="Wingdings" pitchFamily="2" charset="2"/>
            </a:endParaRPr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l-GR" sz="1200" b="1" dirty="0" smtClean="0">
                <a:latin typeface="Comic Sans MS" pitchFamily="66" charset="0"/>
                <a:sym typeface="Wingdings" pitchFamily="2" charset="2"/>
              </a:rPr>
              <a:t></a:t>
            </a:r>
            <a:r>
              <a:rPr lang="el-GR" sz="1200" b="1" dirty="0" smtClean="0">
                <a:latin typeface="Comic Sans MS" pitchFamily="66" charset="0"/>
              </a:rPr>
              <a:t> </a:t>
            </a:r>
            <a:r>
              <a:rPr lang="el-GR" sz="1200" dirty="0" smtClean="0">
                <a:latin typeface="Comic Sans MS" pitchFamily="66" charset="0"/>
              </a:rPr>
              <a:t>Θεμιστοκλής Κουιμτζής, Ομότιμος Καθηγητής Χημείας Περιβάλλοντος του Α.Π.Θ. και Πρόεδρος του Φορέα Διαχείρισης Δέλτα Αξιού - Λουδία - Αλιάκμονα (με θέμα "Υγρότοποι: Πυρήνες Βιοποικιλότητας – Ρυθμιστές κλίματος.") </a:t>
            </a:r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l-GR" sz="1200" b="1" dirty="0" smtClean="0">
                <a:latin typeface="Comic Sans MS" pitchFamily="66" charset="0"/>
              </a:rPr>
              <a:t>Εισηγήσεις [3]:</a:t>
            </a:r>
            <a:endParaRPr lang="el-GR" sz="1200" dirty="0" smtClean="0">
              <a:latin typeface="Comic Sans MS" pitchFamily="66" charset="0"/>
              <a:sym typeface="Wingdings" pitchFamily="2" charset="2"/>
            </a:endParaRPr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l-GR" sz="1200" b="1" dirty="0" smtClean="0">
                <a:latin typeface="Comic Sans MS" pitchFamily="66" charset="0"/>
                <a:sym typeface="Wingdings" pitchFamily="2" charset="2"/>
              </a:rPr>
              <a:t></a:t>
            </a:r>
            <a:r>
              <a:rPr lang="el-GR" sz="1200" b="1" dirty="0" smtClean="0">
                <a:latin typeface="Comic Sans MS" pitchFamily="66" charset="0"/>
              </a:rPr>
              <a:t> </a:t>
            </a:r>
            <a:r>
              <a:rPr lang="el-GR" sz="1200" dirty="0" smtClean="0">
                <a:latin typeface="Comic Sans MS" pitchFamily="66" charset="0"/>
              </a:rPr>
              <a:t>Σεραφείμ Μπίτσιος, Φυσικός, Υπεύθυνος Εργαστηριακού Κέντρου Φυσικών Επιστημών Π.Ε. Καρδίτσας (με θέμα: «4</a:t>
            </a:r>
            <a:r>
              <a:rPr lang="el-GR" sz="1200" baseline="30000" dirty="0" smtClean="0">
                <a:latin typeface="Comic Sans MS" pitchFamily="66" charset="0"/>
              </a:rPr>
              <a:t>η</a:t>
            </a:r>
            <a:r>
              <a:rPr lang="el-GR" sz="1200" dirty="0" smtClean="0">
                <a:latin typeface="Comic Sans MS" pitchFamily="66" charset="0"/>
              </a:rPr>
              <a:t> Εκδήλωση Φυσικών Επιστημών στην Καρδίτσα.»)</a:t>
            </a:r>
            <a:endParaRPr lang="el-GR" sz="1200" dirty="0" smtClean="0">
              <a:latin typeface="Comic Sans MS" pitchFamily="66" charset="0"/>
              <a:sym typeface="Wingdings" pitchFamily="2" charset="2"/>
            </a:endParaRPr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l-GR" sz="1200" b="1" dirty="0" smtClean="0">
                <a:latin typeface="Comic Sans MS" pitchFamily="66" charset="0"/>
                <a:sym typeface="Wingdings" pitchFamily="2" charset="2"/>
              </a:rPr>
              <a:t></a:t>
            </a:r>
            <a:r>
              <a:rPr lang="el-GR" sz="1200" b="1" dirty="0" smtClean="0">
                <a:latin typeface="Comic Sans MS" pitchFamily="66" charset="0"/>
              </a:rPr>
              <a:t> </a:t>
            </a:r>
            <a:r>
              <a:rPr lang="el-GR" sz="1200" dirty="0" smtClean="0">
                <a:latin typeface="Comic Sans MS" pitchFamily="66" charset="0"/>
              </a:rPr>
              <a:t>Αντώνης Ντάνης, Χημικός - Καθηγητής Δευτεροβάθμιας Εκπαίδευσης, συνεργάτης του Εργαστηριακού Κέντρου Φυσικών Επιστημών (Ε.Κ.Φ.Ε.) Καρδίτσας (με θέμα: «Στιγμές από την ιστορία της Χημείας.»)</a:t>
            </a:r>
            <a:endParaRPr lang="el-GR" sz="1200" dirty="0" smtClean="0">
              <a:latin typeface="Comic Sans MS" pitchFamily="66" charset="0"/>
              <a:sym typeface="Wingdings" pitchFamily="2" charset="2"/>
            </a:endParaRPr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l-GR" sz="1200" b="1" dirty="0" smtClean="0">
                <a:latin typeface="Comic Sans MS" pitchFamily="66" charset="0"/>
              </a:rPr>
              <a:t>Πειράματα και κατασκευές [14]:</a:t>
            </a:r>
            <a:endParaRPr lang="el-GR" sz="1200" b="1" dirty="0" smtClean="0">
              <a:latin typeface="Comic Sans MS" pitchFamily="66" charset="0"/>
              <a:sym typeface="Wingdings" pitchFamily="2" charset="2"/>
            </a:endParaRPr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l-GR" sz="1200" b="1" dirty="0" smtClean="0">
                <a:latin typeface="Comic Sans MS" pitchFamily="66" charset="0"/>
                <a:sym typeface="Wingdings" pitchFamily="2" charset="2"/>
              </a:rPr>
              <a:t></a:t>
            </a:r>
            <a:r>
              <a:rPr lang="el-GR" sz="1200" b="1" dirty="0" smtClean="0">
                <a:latin typeface="Comic Sans MS" pitchFamily="66" charset="0"/>
              </a:rPr>
              <a:t> </a:t>
            </a:r>
            <a:r>
              <a:rPr lang="el-GR" sz="1200" dirty="0" smtClean="0">
                <a:latin typeface="Comic Sans MS" pitchFamily="66" charset="0"/>
              </a:rPr>
              <a:t>1ο &amp; 12ο Δημοτικά Σχολεία Καρδίτσας</a:t>
            </a:r>
            <a:r>
              <a:rPr lang="el-GR" sz="1200" b="1" dirty="0" smtClean="0">
                <a:latin typeface="Comic Sans MS" pitchFamily="66" charset="0"/>
              </a:rPr>
              <a:t> </a:t>
            </a:r>
            <a:endParaRPr lang="el-GR" sz="1200" b="1" dirty="0" smtClean="0">
              <a:latin typeface="Comic Sans MS" pitchFamily="66" charset="0"/>
              <a:sym typeface="Wingdings" pitchFamily="2" charset="2"/>
            </a:endParaRPr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l-GR" sz="1200" b="1" dirty="0" smtClean="0">
                <a:latin typeface="Comic Sans MS" pitchFamily="66" charset="0"/>
                <a:sym typeface="Wingdings" pitchFamily="2" charset="2"/>
              </a:rPr>
              <a:t></a:t>
            </a:r>
            <a:r>
              <a:rPr lang="el-GR" sz="1200" b="1" dirty="0" smtClean="0">
                <a:latin typeface="Comic Sans MS" pitchFamily="66" charset="0"/>
              </a:rPr>
              <a:t> </a:t>
            </a:r>
            <a:r>
              <a:rPr lang="el-GR" sz="1200" dirty="0" smtClean="0">
                <a:latin typeface="Comic Sans MS" pitchFamily="66" charset="0"/>
              </a:rPr>
              <a:t>5ο &amp; 16ο Δημοτικά Σχολεία Καρδίτσας</a:t>
            </a:r>
            <a:r>
              <a:rPr lang="el-GR" sz="1200" b="1" dirty="0" smtClean="0">
                <a:latin typeface="Comic Sans MS" pitchFamily="66" charset="0"/>
              </a:rPr>
              <a:t> </a:t>
            </a:r>
            <a:endParaRPr lang="el-GR" sz="1200" b="1" dirty="0" smtClean="0">
              <a:latin typeface="Comic Sans MS" pitchFamily="66" charset="0"/>
              <a:sym typeface="Wingdings" pitchFamily="2" charset="2"/>
            </a:endParaRPr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l-GR" sz="1200" b="1" dirty="0" smtClean="0">
                <a:latin typeface="Comic Sans MS" pitchFamily="66" charset="0"/>
                <a:sym typeface="Wingdings" pitchFamily="2" charset="2"/>
              </a:rPr>
              <a:t></a:t>
            </a:r>
            <a:r>
              <a:rPr lang="el-GR" sz="1200" b="1" dirty="0" smtClean="0">
                <a:latin typeface="Comic Sans MS" pitchFamily="66" charset="0"/>
              </a:rPr>
              <a:t> </a:t>
            </a:r>
            <a:r>
              <a:rPr lang="el-GR" sz="1200" dirty="0" smtClean="0">
                <a:latin typeface="Comic Sans MS" pitchFamily="66" charset="0"/>
              </a:rPr>
              <a:t>9ο &amp; 17ο Δημοτικά Σχολεία Καρδίτσας</a:t>
            </a:r>
            <a:r>
              <a:rPr lang="el-GR" sz="1200" b="1" dirty="0" smtClean="0">
                <a:latin typeface="Comic Sans MS" pitchFamily="66" charset="0"/>
              </a:rPr>
              <a:t> </a:t>
            </a:r>
            <a:endParaRPr lang="el-GR" sz="1200" b="1" dirty="0" smtClean="0">
              <a:latin typeface="Comic Sans MS" pitchFamily="66" charset="0"/>
              <a:sym typeface="Wingdings" pitchFamily="2" charset="2"/>
            </a:endParaRPr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l-GR" sz="1200" b="1" dirty="0" smtClean="0">
                <a:latin typeface="Comic Sans MS" pitchFamily="66" charset="0"/>
                <a:sym typeface="Wingdings" pitchFamily="2" charset="2"/>
              </a:rPr>
              <a:t></a:t>
            </a:r>
            <a:r>
              <a:rPr lang="el-GR" sz="1200" b="1" dirty="0" smtClean="0">
                <a:latin typeface="Comic Sans MS" pitchFamily="66" charset="0"/>
              </a:rPr>
              <a:t> </a:t>
            </a:r>
            <a:r>
              <a:rPr lang="el-GR" sz="1200" dirty="0" smtClean="0">
                <a:latin typeface="Comic Sans MS" pitchFamily="66" charset="0"/>
              </a:rPr>
              <a:t>14ο Δημοτικό Σχολείο Καρδίτσας</a:t>
            </a:r>
            <a:r>
              <a:rPr lang="el-GR" sz="1200" b="1" dirty="0" smtClean="0">
                <a:latin typeface="Comic Sans MS" pitchFamily="66" charset="0"/>
              </a:rPr>
              <a:t> </a:t>
            </a:r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l-GR" sz="1200" b="1" dirty="0" smtClean="0">
                <a:latin typeface="Comic Sans MS" pitchFamily="66" charset="0"/>
                <a:sym typeface="Wingdings" pitchFamily="2" charset="2"/>
              </a:rPr>
              <a:t></a:t>
            </a:r>
            <a:r>
              <a:rPr lang="el-GR" sz="1200" b="1" dirty="0" smtClean="0">
                <a:latin typeface="Comic Sans MS" pitchFamily="66" charset="0"/>
              </a:rPr>
              <a:t> </a:t>
            </a:r>
            <a:r>
              <a:rPr lang="el-GR" sz="1200" dirty="0" smtClean="0">
                <a:latin typeface="Comic Sans MS" pitchFamily="66" charset="0"/>
              </a:rPr>
              <a:t>1ο Γυμνάσιο Καρδίτσας</a:t>
            </a:r>
            <a:r>
              <a:rPr lang="el-GR" sz="1200" b="1" dirty="0" smtClean="0">
                <a:latin typeface="Comic Sans MS" pitchFamily="66" charset="0"/>
              </a:rPr>
              <a:t> </a:t>
            </a:r>
            <a:endParaRPr lang="el-GR" sz="1200" b="1" dirty="0" smtClean="0">
              <a:latin typeface="Comic Sans MS" pitchFamily="66" charset="0"/>
              <a:sym typeface="Wingdings" pitchFamily="2" charset="2"/>
            </a:endParaRPr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l-GR" sz="1200" b="1" dirty="0" smtClean="0">
                <a:latin typeface="Comic Sans MS" pitchFamily="66" charset="0"/>
                <a:sym typeface="Wingdings" pitchFamily="2" charset="2"/>
              </a:rPr>
              <a:t></a:t>
            </a:r>
            <a:r>
              <a:rPr lang="el-GR" sz="1200" b="1" dirty="0" smtClean="0">
                <a:latin typeface="Comic Sans MS" pitchFamily="66" charset="0"/>
              </a:rPr>
              <a:t> </a:t>
            </a:r>
            <a:r>
              <a:rPr lang="el-GR" sz="1200" dirty="0" smtClean="0">
                <a:latin typeface="Comic Sans MS" pitchFamily="66" charset="0"/>
              </a:rPr>
              <a:t>2ο Γυμνάσιο Καρδίτσας</a:t>
            </a:r>
            <a:r>
              <a:rPr lang="el-GR" sz="1200" b="1" dirty="0" smtClean="0">
                <a:latin typeface="Comic Sans MS" pitchFamily="66" charset="0"/>
              </a:rPr>
              <a:t> </a:t>
            </a:r>
            <a:endParaRPr lang="el-GR" sz="1200" b="1" dirty="0" smtClean="0">
              <a:latin typeface="Comic Sans MS" pitchFamily="66" charset="0"/>
              <a:sym typeface="Wingdings" pitchFamily="2" charset="2"/>
            </a:endParaRPr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l-GR" sz="1200" b="1" dirty="0" smtClean="0">
                <a:latin typeface="Comic Sans MS" pitchFamily="66" charset="0"/>
                <a:sym typeface="Wingdings" pitchFamily="2" charset="2"/>
              </a:rPr>
              <a:t></a:t>
            </a:r>
            <a:r>
              <a:rPr lang="el-GR" sz="1200" b="1" dirty="0" smtClean="0">
                <a:latin typeface="Comic Sans MS" pitchFamily="66" charset="0"/>
              </a:rPr>
              <a:t> </a:t>
            </a:r>
            <a:r>
              <a:rPr lang="el-GR" sz="1200" dirty="0" smtClean="0">
                <a:latin typeface="Comic Sans MS" pitchFamily="66" charset="0"/>
              </a:rPr>
              <a:t>6ο Γυμνάσιο Καρδίτσας</a:t>
            </a:r>
            <a:r>
              <a:rPr lang="el-GR" sz="1200" b="1" dirty="0" smtClean="0">
                <a:latin typeface="Comic Sans MS" pitchFamily="66" charset="0"/>
              </a:rPr>
              <a:t> </a:t>
            </a:r>
            <a:endParaRPr lang="el-GR" sz="1200" b="1" dirty="0" smtClean="0">
              <a:latin typeface="Comic Sans MS" pitchFamily="66" charset="0"/>
              <a:sym typeface="Wingdings" pitchFamily="2" charset="2"/>
            </a:endParaRPr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l-GR" sz="1200" b="1" dirty="0" smtClean="0">
                <a:latin typeface="Comic Sans MS" pitchFamily="66" charset="0"/>
                <a:sym typeface="Wingdings" pitchFamily="2" charset="2"/>
              </a:rPr>
              <a:t></a:t>
            </a:r>
            <a:r>
              <a:rPr lang="el-GR" sz="1200" b="1" dirty="0" smtClean="0">
                <a:latin typeface="Comic Sans MS" pitchFamily="66" charset="0"/>
              </a:rPr>
              <a:t> </a:t>
            </a:r>
            <a:r>
              <a:rPr lang="el-GR" sz="1200" dirty="0" smtClean="0">
                <a:latin typeface="Comic Sans MS" pitchFamily="66" charset="0"/>
              </a:rPr>
              <a:t>Γυμνάσιο - Λυκειακές Τάξεις Ματαράγκας</a:t>
            </a:r>
            <a:endParaRPr lang="el-GR" sz="1200" dirty="0" smtClean="0">
              <a:latin typeface="Comic Sans MS" pitchFamily="66" charset="0"/>
              <a:sym typeface="Wingdings" pitchFamily="2" charset="2"/>
            </a:endParaRPr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l-GR" sz="1200" b="1" dirty="0" smtClean="0">
                <a:latin typeface="Comic Sans MS" pitchFamily="66" charset="0"/>
                <a:sym typeface="Wingdings" pitchFamily="2" charset="2"/>
              </a:rPr>
              <a:t></a:t>
            </a:r>
            <a:r>
              <a:rPr lang="el-GR" sz="1200" b="1" dirty="0" smtClean="0">
                <a:latin typeface="Comic Sans MS" pitchFamily="66" charset="0"/>
              </a:rPr>
              <a:t> </a:t>
            </a:r>
            <a:r>
              <a:rPr lang="el-GR" sz="1200" dirty="0" smtClean="0">
                <a:latin typeface="Comic Sans MS" pitchFamily="66" charset="0"/>
              </a:rPr>
              <a:t>Πειραματικό Γυμνάσιο Φαναρίου</a:t>
            </a:r>
            <a:r>
              <a:rPr lang="el-GR" sz="1200" b="1" dirty="0" smtClean="0">
                <a:latin typeface="Comic Sans MS" pitchFamily="66" charset="0"/>
              </a:rPr>
              <a:t> </a:t>
            </a:r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l-GR" sz="1200" b="1" dirty="0" smtClean="0">
                <a:latin typeface="Comic Sans MS" pitchFamily="66" charset="0"/>
                <a:sym typeface="Wingdings" pitchFamily="2" charset="2"/>
              </a:rPr>
              <a:t></a:t>
            </a:r>
            <a:r>
              <a:rPr lang="el-GR" sz="1200" b="1" dirty="0" smtClean="0">
                <a:latin typeface="Comic Sans MS" pitchFamily="66" charset="0"/>
              </a:rPr>
              <a:t> </a:t>
            </a:r>
            <a:r>
              <a:rPr lang="el-GR" sz="1200" dirty="0" smtClean="0">
                <a:latin typeface="Comic Sans MS" pitchFamily="66" charset="0"/>
              </a:rPr>
              <a:t>4ο Γενικό Λύκειο Καρδίτσας </a:t>
            </a:r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l-GR" sz="1200" b="1" dirty="0" smtClean="0">
                <a:latin typeface="Comic Sans MS" pitchFamily="66" charset="0"/>
                <a:sym typeface="Wingdings" pitchFamily="2" charset="2"/>
              </a:rPr>
              <a:t></a:t>
            </a:r>
            <a:r>
              <a:rPr lang="el-GR" sz="1200" b="1" dirty="0" smtClean="0">
                <a:latin typeface="Comic Sans MS" pitchFamily="66" charset="0"/>
              </a:rPr>
              <a:t> </a:t>
            </a:r>
            <a:r>
              <a:rPr lang="el-GR" sz="1200" dirty="0" smtClean="0">
                <a:latin typeface="Comic Sans MS" pitchFamily="66" charset="0"/>
              </a:rPr>
              <a:t>Γενικό Λύκειο Μουζακίου </a:t>
            </a:r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l-GR" sz="1200" b="1" dirty="0" smtClean="0">
                <a:latin typeface="Comic Sans MS" pitchFamily="66" charset="0"/>
                <a:sym typeface="Wingdings" pitchFamily="2" charset="2"/>
              </a:rPr>
              <a:t></a:t>
            </a:r>
            <a:r>
              <a:rPr lang="el-GR" sz="1200" b="1" dirty="0" smtClean="0">
                <a:latin typeface="Comic Sans MS" pitchFamily="66" charset="0"/>
              </a:rPr>
              <a:t> </a:t>
            </a:r>
            <a:r>
              <a:rPr lang="el-GR" sz="1200" dirty="0" smtClean="0">
                <a:latin typeface="Comic Sans MS" pitchFamily="66" charset="0"/>
              </a:rPr>
              <a:t>1ο Εσπερινό ΕΠΑ.Λ. Καρδίτσας </a:t>
            </a:r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l-GR" sz="1200" b="1" dirty="0" smtClean="0">
                <a:latin typeface="Comic Sans MS" pitchFamily="66" charset="0"/>
                <a:sym typeface="Wingdings" pitchFamily="2" charset="2"/>
              </a:rPr>
              <a:t></a:t>
            </a:r>
            <a:r>
              <a:rPr lang="el-GR" sz="1200" b="1" dirty="0" smtClean="0">
                <a:latin typeface="Comic Sans MS" pitchFamily="66" charset="0"/>
              </a:rPr>
              <a:t> </a:t>
            </a:r>
            <a:r>
              <a:rPr lang="el-GR" sz="1200" dirty="0" smtClean="0">
                <a:latin typeface="Comic Sans MS" pitchFamily="66" charset="0"/>
              </a:rPr>
              <a:t>2ο ΕΠΑ.Λ. Καρδίτσας </a:t>
            </a:r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l-GR" sz="1200" b="1" dirty="0" smtClean="0">
                <a:latin typeface="Comic Sans MS" pitchFamily="66" charset="0"/>
                <a:sym typeface="Wingdings" pitchFamily="2" charset="2"/>
              </a:rPr>
              <a:t></a:t>
            </a:r>
            <a:r>
              <a:rPr lang="el-GR" sz="1200" b="1" dirty="0" smtClean="0">
                <a:latin typeface="Comic Sans MS" pitchFamily="66" charset="0"/>
              </a:rPr>
              <a:t> </a:t>
            </a:r>
            <a:r>
              <a:rPr lang="el-GR" sz="1200" dirty="0" smtClean="0">
                <a:latin typeface="Comic Sans MS" pitchFamily="66" charset="0"/>
              </a:rPr>
              <a:t>Ε.Κ.Φ.Ε. Καρδίτσας </a:t>
            </a:r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l-GR" sz="1200" b="1" dirty="0" smtClean="0">
                <a:latin typeface="Comic Sans MS" pitchFamily="66" charset="0"/>
              </a:rPr>
              <a:t>Αφίσες και ζωγραφιές [4]:	</a:t>
            </a:r>
            <a:endParaRPr lang="el-GR" sz="1200" b="1" dirty="0" smtClean="0">
              <a:latin typeface="Comic Sans MS" pitchFamily="66" charset="0"/>
              <a:sym typeface="Wingdings" pitchFamily="2" charset="2"/>
            </a:endParaRPr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l-GR" sz="1200" b="1" dirty="0" smtClean="0">
                <a:latin typeface="Comic Sans MS" pitchFamily="66" charset="0"/>
                <a:sym typeface="Wingdings" pitchFamily="2" charset="2"/>
              </a:rPr>
              <a:t></a:t>
            </a:r>
            <a:r>
              <a:rPr lang="el-GR" sz="1200" b="1" dirty="0" smtClean="0">
                <a:latin typeface="Comic Sans MS" pitchFamily="66" charset="0"/>
              </a:rPr>
              <a:t> </a:t>
            </a:r>
            <a:r>
              <a:rPr lang="el-GR" sz="1200" dirty="0" smtClean="0">
                <a:latin typeface="Comic Sans MS" pitchFamily="66" charset="0"/>
              </a:rPr>
              <a:t>1ο Γενικό Λύκειο Καρδίτσας</a:t>
            </a:r>
            <a:endParaRPr lang="el-GR" sz="1200" dirty="0" smtClean="0">
              <a:latin typeface="Comic Sans MS" pitchFamily="66" charset="0"/>
              <a:sym typeface="Wingdings" pitchFamily="2" charset="2"/>
            </a:endParaRPr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l-GR" sz="1200" b="1" dirty="0" smtClean="0">
                <a:latin typeface="Comic Sans MS" pitchFamily="66" charset="0"/>
                <a:sym typeface="Wingdings" pitchFamily="2" charset="2"/>
              </a:rPr>
              <a:t></a:t>
            </a:r>
            <a:r>
              <a:rPr lang="el-GR" sz="1200" b="1" dirty="0" smtClean="0">
                <a:latin typeface="Comic Sans MS" pitchFamily="66" charset="0"/>
              </a:rPr>
              <a:t> </a:t>
            </a:r>
            <a:r>
              <a:rPr lang="el-GR" sz="1200" dirty="0" smtClean="0">
                <a:latin typeface="Comic Sans MS" pitchFamily="66" charset="0"/>
              </a:rPr>
              <a:t>4ο Γενικό Λύκειο Καρδίτσας </a:t>
            </a:r>
            <a:r>
              <a:rPr lang="el-GR" sz="1200" b="1" dirty="0" smtClean="0">
                <a:latin typeface="Comic Sans MS" pitchFamily="66" charset="0"/>
              </a:rPr>
              <a:t>	</a:t>
            </a:r>
            <a:r>
              <a:rPr lang="en-US" sz="1200" b="1" dirty="0" smtClean="0">
                <a:latin typeface="Comic Sans MS" pitchFamily="66" charset="0"/>
              </a:rPr>
              <a:t>	</a:t>
            </a:r>
            <a:endParaRPr lang="el-GR" sz="1200" b="1" dirty="0" smtClean="0">
              <a:latin typeface="Comic Sans MS" pitchFamily="66" charset="0"/>
              <a:sym typeface="Wingdings" pitchFamily="2" charset="2"/>
            </a:endParaRPr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l-GR" sz="1200" b="1" dirty="0" smtClean="0">
                <a:latin typeface="Comic Sans MS" pitchFamily="66" charset="0"/>
                <a:sym typeface="Wingdings" pitchFamily="2" charset="2"/>
              </a:rPr>
              <a:t></a:t>
            </a:r>
            <a:r>
              <a:rPr lang="el-GR" sz="1200" b="1" dirty="0" smtClean="0">
                <a:latin typeface="Comic Sans MS" pitchFamily="66" charset="0"/>
              </a:rPr>
              <a:t> </a:t>
            </a:r>
            <a:r>
              <a:rPr lang="el-GR" sz="1200" dirty="0" smtClean="0">
                <a:latin typeface="Comic Sans MS" pitchFamily="66" charset="0"/>
              </a:rPr>
              <a:t>2ο ΕΠΑ.Λ. Καρδίτσας </a:t>
            </a:r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l-GR" sz="1200" b="1" dirty="0" smtClean="0">
                <a:latin typeface="Comic Sans MS" pitchFamily="66" charset="0"/>
                <a:sym typeface="Wingdings" pitchFamily="2" charset="2"/>
              </a:rPr>
              <a:t></a:t>
            </a:r>
            <a:r>
              <a:rPr lang="el-GR" sz="1200" b="1" dirty="0" smtClean="0">
                <a:latin typeface="Comic Sans MS" pitchFamily="66" charset="0"/>
              </a:rPr>
              <a:t> </a:t>
            </a:r>
            <a:r>
              <a:rPr lang="el-GR" sz="1200" dirty="0" smtClean="0">
                <a:latin typeface="Comic Sans MS" pitchFamily="66" charset="0"/>
              </a:rPr>
              <a:t>Κ.Π.Ε. Μουζακίου</a:t>
            </a:r>
            <a:r>
              <a:rPr lang="el-GR" sz="1200" b="1" dirty="0" smtClean="0">
                <a:latin typeface="Comic Sans MS" pitchFamily="66" charset="0"/>
              </a:rPr>
              <a:t>	</a:t>
            </a:r>
            <a:r>
              <a:rPr lang="en-US" sz="1200" b="1" dirty="0" smtClean="0">
                <a:latin typeface="Comic Sans MS" pitchFamily="66" charset="0"/>
              </a:rPr>
              <a:t>	</a:t>
            </a:r>
            <a:endParaRPr lang="el-GR" sz="1200" b="1" dirty="0" smtClean="0">
              <a:latin typeface="Comic Sans MS" pitchFamily="66" charset="0"/>
              <a:sym typeface="Wingdings" pitchFamily="2" charset="2"/>
            </a:endParaRPr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l-GR" sz="1200" b="1" dirty="0" smtClean="0">
                <a:latin typeface="Comic Sans MS" pitchFamily="66" charset="0"/>
              </a:rPr>
              <a:t>Διαγωνισμός εκτόξευσης πυραύλων [ομάδες 13]</a:t>
            </a:r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l-GR" sz="1200" b="1" dirty="0" smtClean="0">
                <a:latin typeface="Comic Sans MS" pitchFamily="66" charset="0"/>
              </a:rPr>
              <a:t>Δειγματικές διδασκαλίες σε μαθητές Ε’ &amp; ΣΤ’ τάξης Δημοτικού [τμήματα 7]</a:t>
            </a:r>
            <a:r>
              <a:rPr lang="el-GR" sz="1200" b="1" dirty="0" smtClean="0"/>
              <a:t>	</a:t>
            </a:r>
          </a:p>
        </p:txBody>
      </p:sp>
      <p:pic>
        <p:nvPicPr>
          <p:cNvPr id="14340" name="Θέση περιεχομένου 2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107950" y="1628775"/>
            <a:ext cx="3205163" cy="4525963"/>
          </a:xfrm>
          <a:ln>
            <a:solidFill>
              <a:srgbClr val="0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Rectangle 4"/>
          <p:cNvSpPr>
            <a:spLocks noGrp="1" noChangeArrowheads="1"/>
          </p:cNvSpPr>
          <p:nvPr>
            <p:ph type="title"/>
          </p:nvPr>
        </p:nvSpPr>
        <p:spPr>
          <a:xfrm>
            <a:off x="107950" y="260350"/>
            <a:ext cx="30353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sz="40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Εκδήλωση Μαΐου 2012</a:t>
            </a:r>
          </a:p>
        </p:txBody>
      </p:sp>
      <p:sp>
        <p:nvSpPr>
          <p:cNvPr id="59395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3059113" y="404813"/>
            <a:ext cx="2952750" cy="6264275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l-GR" sz="1200" b="1" u="sng" smtClean="0">
                <a:solidFill>
                  <a:schemeClr val="tx2"/>
                </a:solidFill>
                <a:latin typeface="Comic Sans MS" pitchFamily="66" charset="0"/>
              </a:rPr>
              <a:t>Εκδήλωση Καρδίτσας (5 Μαΐου 2012</a:t>
            </a:r>
            <a:r>
              <a:rPr lang="el-GR" sz="1200" b="1" smtClean="0">
                <a:solidFill>
                  <a:schemeClr val="tx2"/>
                </a:solidFill>
                <a:latin typeface="Comic Sans MS" pitchFamily="66" charset="0"/>
              </a:rPr>
              <a:t>) </a:t>
            </a:r>
            <a:endParaRPr lang="el-GR" sz="1200" smtClean="0">
              <a:solidFill>
                <a:schemeClr val="tx2"/>
              </a:solidFill>
              <a:latin typeface="Comic Sans MS" pitchFamily="66" charset="0"/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el-GR" sz="1200" b="1" smtClean="0">
              <a:latin typeface="Comic Sans MS" pitchFamily="66" charset="0"/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l-GR" sz="1200" b="1" smtClean="0">
                <a:latin typeface="Comic Sans MS" pitchFamily="66" charset="0"/>
              </a:rPr>
              <a:t>Πειράματα και κατασκευές [16]:</a:t>
            </a:r>
            <a:endParaRPr lang="el-GR" sz="1200" b="1" smtClean="0">
              <a:latin typeface="Comic Sans MS" pitchFamily="66" charset="0"/>
              <a:sym typeface="Wingdings" pitchFamily="2" charset="2"/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l-GR" sz="1200" b="1" smtClean="0">
                <a:latin typeface="Comic Sans MS" pitchFamily="66" charset="0"/>
                <a:sym typeface="Wingdings" pitchFamily="2" charset="2"/>
              </a:rPr>
              <a:t></a:t>
            </a:r>
            <a:r>
              <a:rPr lang="el-GR" sz="1200" b="1" smtClean="0">
                <a:latin typeface="Comic Sans MS" pitchFamily="66" charset="0"/>
              </a:rPr>
              <a:t> </a:t>
            </a:r>
            <a:r>
              <a:rPr lang="el-GR" sz="1200" smtClean="0">
                <a:latin typeface="Comic Sans MS" pitchFamily="66" charset="0"/>
              </a:rPr>
              <a:t>1ο &amp; 12ο Δημοτικά Σχολεία Καρδίτσας</a:t>
            </a:r>
            <a:r>
              <a:rPr lang="el-GR" sz="1200" b="1" smtClean="0">
                <a:latin typeface="Comic Sans MS" pitchFamily="66" charset="0"/>
              </a:rPr>
              <a:t> </a:t>
            </a:r>
            <a:endParaRPr lang="el-GR" sz="1200" b="1" smtClean="0">
              <a:latin typeface="Comic Sans MS" pitchFamily="66" charset="0"/>
              <a:sym typeface="Wingdings" pitchFamily="2" charset="2"/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l-GR" sz="1200" b="1" smtClean="0">
                <a:latin typeface="Comic Sans MS" pitchFamily="66" charset="0"/>
                <a:sym typeface="Wingdings" pitchFamily="2" charset="2"/>
              </a:rPr>
              <a:t></a:t>
            </a:r>
            <a:r>
              <a:rPr lang="el-GR" sz="1200" b="1" smtClean="0">
                <a:latin typeface="Comic Sans MS" pitchFamily="66" charset="0"/>
              </a:rPr>
              <a:t> </a:t>
            </a:r>
            <a:r>
              <a:rPr lang="el-GR" sz="1200" smtClean="0">
                <a:latin typeface="Comic Sans MS" pitchFamily="66" charset="0"/>
              </a:rPr>
              <a:t>14</a:t>
            </a:r>
            <a:r>
              <a:rPr lang="en-US" sz="1200" smtClean="0">
                <a:latin typeface="Comic Sans MS" pitchFamily="66" charset="0"/>
              </a:rPr>
              <a:t>o </a:t>
            </a:r>
            <a:r>
              <a:rPr lang="el-GR" sz="1200" smtClean="0">
                <a:latin typeface="Comic Sans MS" pitchFamily="66" charset="0"/>
              </a:rPr>
              <a:t>Δημοτικό Σχολείο Καρδίτσας</a:t>
            </a:r>
            <a:r>
              <a:rPr lang="el-GR" sz="1200" b="1" smtClean="0">
                <a:latin typeface="Comic Sans MS" pitchFamily="66" charset="0"/>
              </a:rPr>
              <a:t> </a:t>
            </a:r>
            <a:endParaRPr lang="el-GR" sz="1200" b="1" smtClean="0">
              <a:latin typeface="Comic Sans MS" pitchFamily="66" charset="0"/>
              <a:sym typeface="Wingdings" pitchFamily="2" charset="2"/>
            </a:endParaRPr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el-GR" sz="1200" b="1" smtClean="0">
                <a:latin typeface="Comic Sans MS" pitchFamily="66" charset="0"/>
                <a:sym typeface="Wingdings" pitchFamily="2" charset="2"/>
              </a:rPr>
              <a:t></a:t>
            </a:r>
            <a:r>
              <a:rPr lang="el-GR" sz="1200" b="1" smtClean="0">
                <a:latin typeface="Comic Sans MS" pitchFamily="66" charset="0"/>
              </a:rPr>
              <a:t> </a:t>
            </a:r>
            <a:r>
              <a:rPr lang="el-GR" sz="1200" smtClean="0">
                <a:latin typeface="Comic Sans MS" pitchFamily="66" charset="0"/>
              </a:rPr>
              <a:t>1ο Γυμνάσιο Καρδίτσας</a:t>
            </a:r>
            <a:r>
              <a:rPr lang="el-GR" sz="1200" b="1" smtClean="0">
                <a:latin typeface="Comic Sans MS" pitchFamily="66" charset="0"/>
              </a:rPr>
              <a:t> </a:t>
            </a:r>
            <a:endParaRPr lang="el-GR" sz="1200" b="1" smtClean="0">
              <a:latin typeface="Comic Sans MS" pitchFamily="66" charset="0"/>
              <a:sym typeface="Wingdings" pitchFamily="2" charset="2"/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l-GR" sz="1200" b="1" smtClean="0">
                <a:latin typeface="Comic Sans MS" pitchFamily="66" charset="0"/>
                <a:sym typeface="Wingdings" pitchFamily="2" charset="2"/>
              </a:rPr>
              <a:t></a:t>
            </a:r>
            <a:r>
              <a:rPr lang="el-GR" sz="1200" b="1" smtClean="0">
                <a:latin typeface="Comic Sans MS" pitchFamily="66" charset="0"/>
              </a:rPr>
              <a:t> </a:t>
            </a:r>
            <a:r>
              <a:rPr lang="el-GR" sz="1200" smtClean="0">
                <a:latin typeface="Comic Sans MS" pitchFamily="66" charset="0"/>
              </a:rPr>
              <a:t>3ο Γυμνάσιο Καρδίτσας</a:t>
            </a:r>
            <a:r>
              <a:rPr lang="el-GR" sz="1200" b="1" smtClean="0">
                <a:latin typeface="Comic Sans MS" pitchFamily="66" charset="0"/>
              </a:rPr>
              <a:t> </a:t>
            </a:r>
            <a:endParaRPr lang="el-GR" sz="1200" b="1" smtClean="0">
              <a:latin typeface="Comic Sans MS" pitchFamily="66" charset="0"/>
              <a:sym typeface="Wingdings" pitchFamily="2" charset="2"/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l-GR" sz="1200" b="1" smtClean="0">
                <a:latin typeface="Comic Sans MS" pitchFamily="66" charset="0"/>
                <a:sym typeface="Wingdings" pitchFamily="2" charset="2"/>
              </a:rPr>
              <a:t></a:t>
            </a:r>
            <a:r>
              <a:rPr lang="el-GR" sz="1200" b="1" smtClean="0">
                <a:latin typeface="Comic Sans MS" pitchFamily="66" charset="0"/>
              </a:rPr>
              <a:t> </a:t>
            </a:r>
            <a:r>
              <a:rPr lang="el-GR" sz="1200" smtClean="0">
                <a:latin typeface="Comic Sans MS" pitchFamily="66" charset="0"/>
              </a:rPr>
              <a:t>Γυμνάσιο Κέδρου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l-GR" sz="1200" b="1" smtClean="0">
                <a:latin typeface="Comic Sans MS" pitchFamily="66" charset="0"/>
                <a:sym typeface="Wingdings" pitchFamily="2" charset="2"/>
              </a:rPr>
              <a:t></a:t>
            </a:r>
            <a:r>
              <a:rPr lang="el-GR" sz="1200" b="1" smtClean="0">
                <a:latin typeface="Comic Sans MS" pitchFamily="66" charset="0"/>
              </a:rPr>
              <a:t> </a:t>
            </a:r>
            <a:r>
              <a:rPr lang="el-GR" sz="1200" smtClean="0">
                <a:latin typeface="Comic Sans MS" pitchFamily="66" charset="0"/>
              </a:rPr>
              <a:t>Πειραματικό Γυμνάσιο Φαναρίου</a:t>
            </a:r>
            <a:r>
              <a:rPr lang="el-GR" sz="1200" b="1" smtClean="0">
                <a:latin typeface="Comic Sans MS" pitchFamily="66" charset="0"/>
              </a:rPr>
              <a:t> 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l-GR" sz="1200" b="1" smtClean="0">
                <a:latin typeface="Comic Sans MS" pitchFamily="66" charset="0"/>
                <a:sym typeface="Wingdings" pitchFamily="2" charset="2"/>
              </a:rPr>
              <a:t></a:t>
            </a:r>
            <a:r>
              <a:rPr lang="el-GR" sz="1200" b="1" smtClean="0">
                <a:latin typeface="Comic Sans MS" pitchFamily="66" charset="0"/>
              </a:rPr>
              <a:t> </a:t>
            </a:r>
            <a:r>
              <a:rPr lang="el-GR" sz="1200" smtClean="0">
                <a:latin typeface="Comic Sans MS" pitchFamily="66" charset="0"/>
              </a:rPr>
              <a:t>1ο Γενικό Λύκειο Καρδίτσας 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l-GR" sz="1200" b="1" smtClean="0">
                <a:latin typeface="Comic Sans MS" pitchFamily="66" charset="0"/>
                <a:sym typeface="Wingdings" pitchFamily="2" charset="2"/>
              </a:rPr>
              <a:t></a:t>
            </a:r>
            <a:r>
              <a:rPr lang="el-GR" sz="1200" b="1" smtClean="0">
                <a:latin typeface="Comic Sans MS" pitchFamily="66" charset="0"/>
              </a:rPr>
              <a:t> </a:t>
            </a:r>
            <a:r>
              <a:rPr lang="el-GR" sz="1200" smtClean="0">
                <a:latin typeface="Comic Sans MS" pitchFamily="66" charset="0"/>
              </a:rPr>
              <a:t>3ο Γενικό Λύκειο Καρδίτσας 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l-GR" sz="1200" b="1" smtClean="0">
                <a:latin typeface="Comic Sans MS" pitchFamily="66" charset="0"/>
                <a:sym typeface="Wingdings" pitchFamily="2" charset="2"/>
              </a:rPr>
              <a:t></a:t>
            </a:r>
            <a:r>
              <a:rPr lang="el-GR" sz="1200" b="1" smtClean="0">
                <a:latin typeface="Comic Sans MS" pitchFamily="66" charset="0"/>
              </a:rPr>
              <a:t> </a:t>
            </a:r>
            <a:r>
              <a:rPr lang="el-GR" sz="1200" smtClean="0">
                <a:latin typeface="Comic Sans MS" pitchFamily="66" charset="0"/>
              </a:rPr>
              <a:t>4ο Γενικό Λύκειο Καρδίτσας 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l-GR" sz="1200" b="1" smtClean="0">
                <a:latin typeface="Comic Sans MS" pitchFamily="66" charset="0"/>
                <a:sym typeface="Wingdings" pitchFamily="2" charset="2"/>
              </a:rPr>
              <a:t></a:t>
            </a:r>
            <a:r>
              <a:rPr lang="el-GR" sz="1200" b="1" smtClean="0">
                <a:latin typeface="Comic Sans MS" pitchFamily="66" charset="0"/>
              </a:rPr>
              <a:t> </a:t>
            </a:r>
            <a:r>
              <a:rPr lang="el-GR" sz="1200" smtClean="0">
                <a:latin typeface="Comic Sans MS" pitchFamily="66" charset="0"/>
              </a:rPr>
              <a:t>Γενικό Λύκειο Λεονταρίου 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l-GR" sz="1200" b="1" smtClean="0">
                <a:latin typeface="Comic Sans MS" pitchFamily="66" charset="0"/>
                <a:sym typeface="Wingdings" pitchFamily="2" charset="2"/>
              </a:rPr>
              <a:t></a:t>
            </a:r>
            <a:r>
              <a:rPr lang="el-GR" sz="1200" b="1" smtClean="0">
                <a:latin typeface="Comic Sans MS" pitchFamily="66" charset="0"/>
              </a:rPr>
              <a:t> </a:t>
            </a:r>
            <a:r>
              <a:rPr lang="el-GR" sz="1200" smtClean="0">
                <a:latin typeface="Comic Sans MS" pitchFamily="66" charset="0"/>
              </a:rPr>
              <a:t>Γενικό Λύκειο Προαστίου 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l-GR" sz="1200" b="1" smtClean="0">
                <a:latin typeface="Comic Sans MS" pitchFamily="66" charset="0"/>
                <a:sym typeface="Wingdings" pitchFamily="2" charset="2"/>
              </a:rPr>
              <a:t></a:t>
            </a:r>
            <a:r>
              <a:rPr lang="el-GR" sz="1200" b="1" smtClean="0">
                <a:latin typeface="Comic Sans MS" pitchFamily="66" charset="0"/>
              </a:rPr>
              <a:t> </a:t>
            </a:r>
            <a:r>
              <a:rPr lang="el-GR" sz="1200" smtClean="0">
                <a:latin typeface="Comic Sans MS" pitchFamily="66" charset="0"/>
              </a:rPr>
              <a:t>2ο ΕΠΑ.Λ. Καρδίτσας 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l-GR" sz="1200" b="1" smtClean="0">
                <a:latin typeface="Comic Sans MS" pitchFamily="66" charset="0"/>
                <a:sym typeface="Wingdings" pitchFamily="2" charset="2"/>
              </a:rPr>
              <a:t></a:t>
            </a:r>
            <a:r>
              <a:rPr lang="el-GR" sz="1200" b="1" smtClean="0">
                <a:latin typeface="Comic Sans MS" pitchFamily="66" charset="0"/>
              </a:rPr>
              <a:t> </a:t>
            </a:r>
            <a:r>
              <a:rPr lang="el-GR" sz="1200" smtClean="0">
                <a:latin typeface="Comic Sans MS" pitchFamily="66" charset="0"/>
              </a:rPr>
              <a:t>1ο Εσπερινό ΕΠΑ.Λ. Καρδίτσας 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l-GR" sz="1200" b="1" smtClean="0">
                <a:latin typeface="Comic Sans MS" pitchFamily="66" charset="0"/>
                <a:sym typeface="Wingdings" pitchFamily="2" charset="2"/>
              </a:rPr>
              <a:t></a:t>
            </a:r>
            <a:r>
              <a:rPr lang="el-GR" sz="1200" b="1" smtClean="0">
                <a:latin typeface="Comic Sans MS" pitchFamily="66" charset="0"/>
              </a:rPr>
              <a:t> </a:t>
            </a:r>
            <a:r>
              <a:rPr lang="el-GR" sz="1200" smtClean="0">
                <a:latin typeface="Comic Sans MS" pitchFamily="66" charset="0"/>
              </a:rPr>
              <a:t>1ο ΕΠΑ.Λ. Σοφάδων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l-GR" sz="1200" b="1" smtClean="0">
                <a:latin typeface="Comic Sans MS" pitchFamily="66" charset="0"/>
                <a:sym typeface="Wingdings" pitchFamily="2" charset="2"/>
              </a:rPr>
              <a:t></a:t>
            </a:r>
            <a:r>
              <a:rPr lang="el-GR" sz="1200" b="1" smtClean="0">
                <a:latin typeface="Comic Sans MS" pitchFamily="66" charset="0"/>
              </a:rPr>
              <a:t> </a:t>
            </a:r>
            <a:r>
              <a:rPr lang="el-GR" sz="1200" smtClean="0">
                <a:latin typeface="Comic Sans MS" pitchFamily="66" charset="0"/>
              </a:rPr>
              <a:t>Κ.Π.Ε. Μουζακίου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l-GR" sz="1200" b="1" smtClean="0">
                <a:latin typeface="Comic Sans MS" pitchFamily="66" charset="0"/>
                <a:sym typeface="Wingdings" pitchFamily="2" charset="2"/>
              </a:rPr>
              <a:t></a:t>
            </a:r>
            <a:r>
              <a:rPr lang="el-GR" sz="1200" b="1" smtClean="0">
                <a:latin typeface="Comic Sans MS" pitchFamily="66" charset="0"/>
              </a:rPr>
              <a:t> </a:t>
            </a:r>
            <a:r>
              <a:rPr lang="el-GR" sz="1200" smtClean="0">
                <a:latin typeface="Comic Sans MS" pitchFamily="66" charset="0"/>
              </a:rPr>
              <a:t>Ε.Κ.Φ.Ε. Καρδίτσας 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l-GR" sz="1200" b="1" smtClean="0">
                <a:latin typeface="Comic Sans MS" pitchFamily="66" charset="0"/>
              </a:rPr>
              <a:t>Αφίσες και ζωγραφιές [3]:	</a:t>
            </a:r>
            <a:endParaRPr lang="el-GR" sz="1200" b="1" smtClean="0">
              <a:latin typeface="Comic Sans MS" pitchFamily="66" charset="0"/>
              <a:sym typeface="Wingdings" pitchFamily="2" charset="2"/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l-GR" sz="1200" b="1" smtClean="0">
                <a:latin typeface="Comic Sans MS" pitchFamily="66" charset="0"/>
                <a:sym typeface="Wingdings" pitchFamily="2" charset="2"/>
              </a:rPr>
              <a:t></a:t>
            </a:r>
            <a:r>
              <a:rPr lang="el-GR" sz="1200" b="1" smtClean="0">
                <a:latin typeface="Comic Sans MS" pitchFamily="66" charset="0"/>
              </a:rPr>
              <a:t> </a:t>
            </a:r>
            <a:r>
              <a:rPr lang="el-GR" sz="1200" smtClean="0">
                <a:latin typeface="Comic Sans MS" pitchFamily="66" charset="0"/>
              </a:rPr>
              <a:t>4ο Γενικό Λύκειο Καρδίτσας </a:t>
            </a:r>
            <a:r>
              <a:rPr lang="el-GR" sz="1200" b="1" smtClean="0">
                <a:latin typeface="Comic Sans MS" pitchFamily="66" charset="0"/>
              </a:rPr>
              <a:t>	</a:t>
            </a:r>
            <a:endParaRPr lang="el-GR" sz="1200" b="1" smtClean="0">
              <a:latin typeface="Comic Sans MS" pitchFamily="66" charset="0"/>
              <a:sym typeface="Wingdings" pitchFamily="2" charset="2"/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l-GR" sz="1200" b="1" smtClean="0">
                <a:latin typeface="Comic Sans MS" pitchFamily="66" charset="0"/>
                <a:sym typeface="Wingdings" pitchFamily="2" charset="2"/>
              </a:rPr>
              <a:t></a:t>
            </a:r>
            <a:r>
              <a:rPr lang="el-GR" sz="1200" b="1" smtClean="0">
                <a:latin typeface="Comic Sans MS" pitchFamily="66" charset="0"/>
              </a:rPr>
              <a:t> </a:t>
            </a:r>
            <a:r>
              <a:rPr lang="el-GR" sz="1200" smtClean="0">
                <a:latin typeface="Comic Sans MS" pitchFamily="66" charset="0"/>
              </a:rPr>
              <a:t>2ο ΕΠΑ.Λ. Καρδίτσας 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l-GR" sz="1200" b="1" smtClean="0">
                <a:latin typeface="Comic Sans MS" pitchFamily="66" charset="0"/>
                <a:sym typeface="Wingdings" pitchFamily="2" charset="2"/>
              </a:rPr>
              <a:t></a:t>
            </a:r>
            <a:r>
              <a:rPr lang="el-GR" sz="1200" b="1" smtClean="0">
                <a:latin typeface="Comic Sans MS" pitchFamily="66" charset="0"/>
              </a:rPr>
              <a:t> </a:t>
            </a:r>
            <a:r>
              <a:rPr lang="el-GR" sz="1200" smtClean="0">
                <a:latin typeface="Comic Sans MS" pitchFamily="66" charset="0"/>
              </a:rPr>
              <a:t>Κ.Π.Ε. Μουζακίου</a:t>
            </a:r>
            <a:r>
              <a:rPr lang="el-GR" sz="1200" b="1" smtClean="0">
                <a:latin typeface="Comic Sans MS" pitchFamily="66" charset="0"/>
              </a:rPr>
              <a:t>	</a:t>
            </a:r>
            <a:r>
              <a:rPr lang="en-US" sz="1200" b="1" smtClean="0">
                <a:latin typeface="Comic Sans MS" pitchFamily="66" charset="0"/>
              </a:rPr>
              <a:t>	</a:t>
            </a:r>
            <a:endParaRPr lang="el-GR" sz="1200" b="1" smtClean="0">
              <a:latin typeface="Comic Sans MS" pitchFamily="66" charset="0"/>
              <a:sym typeface="Wingdings" pitchFamily="2" charset="2"/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l-GR" sz="1200" b="1" smtClean="0">
                <a:latin typeface="Comic Sans MS" pitchFamily="66" charset="0"/>
              </a:rPr>
              <a:t>Θεατρικά και προσομοιώσεις πειραμάτων [2]: 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l-GR" sz="1200" b="1" smtClean="0">
                <a:latin typeface="Comic Sans MS" pitchFamily="66" charset="0"/>
                <a:sym typeface="Wingdings" pitchFamily="2" charset="2"/>
              </a:rPr>
              <a:t></a:t>
            </a:r>
            <a:r>
              <a:rPr lang="el-GR" sz="1200" b="1" smtClean="0">
                <a:latin typeface="Comic Sans MS" pitchFamily="66" charset="0"/>
              </a:rPr>
              <a:t> </a:t>
            </a:r>
            <a:r>
              <a:rPr lang="el-GR" sz="1200" smtClean="0">
                <a:latin typeface="Comic Sans MS" pitchFamily="66" charset="0"/>
              </a:rPr>
              <a:t>6</a:t>
            </a:r>
            <a:r>
              <a:rPr lang="en-US" sz="1200" smtClean="0">
                <a:latin typeface="Comic Sans MS" pitchFamily="66" charset="0"/>
              </a:rPr>
              <a:t>o </a:t>
            </a:r>
            <a:r>
              <a:rPr lang="el-GR" sz="1200" smtClean="0">
                <a:latin typeface="Comic Sans MS" pitchFamily="66" charset="0"/>
              </a:rPr>
              <a:t>Δημοτικό Σχολείο Καρδίτσας</a:t>
            </a:r>
            <a:r>
              <a:rPr lang="el-GR" sz="1200" b="1" smtClean="0">
                <a:latin typeface="Comic Sans MS" pitchFamily="66" charset="0"/>
              </a:rPr>
              <a:t> </a:t>
            </a:r>
            <a:endParaRPr lang="el-GR" sz="1200" b="1" smtClean="0">
              <a:latin typeface="Comic Sans MS" pitchFamily="66" charset="0"/>
              <a:sym typeface="Wingdings" pitchFamily="2" charset="2"/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l-GR" sz="1200" b="1" smtClean="0">
                <a:latin typeface="Comic Sans MS" pitchFamily="66" charset="0"/>
                <a:sym typeface="Wingdings" pitchFamily="2" charset="2"/>
              </a:rPr>
              <a:t></a:t>
            </a:r>
            <a:r>
              <a:rPr lang="el-GR" sz="1200" b="1" smtClean="0">
                <a:latin typeface="Comic Sans MS" pitchFamily="66" charset="0"/>
              </a:rPr>
              <a:t> </a:t>
            </a:r>
            <a:r>
              <a:rPr lang="el-GR" sz="1200" smtClean="0">
                <a:latin typeface="Comic Sans MS" pitchFamily="66" charset="0"/>
              </a:rPr>
              <a:t>Δημοτικό Σχολείο Καρδιτσομαγούλας</a:t>
            </a:r>
            <a:r>
              <a:rPr lang="el-GR" sz="1200" b="1" smtClean="0">
                <a:latin typeface="Comic Sans MS" pitchFamily="66" charset="0"/>
              </a:rPr>
              <a:t> </a:t>
            </a:r>
            <a:endParaRPr lang="el-GR" sz="1200" b="1" smtClean="0">
              <a:latin typeface="Comic Sans MS" pitchFamily="66" charset="0"/>
              <a:sym typeface="Wingdings" pitchFamily="2" charset="2"/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l-GR" sz="1200" b="1" smtClean="0">
                <a:latin typeface="Comic Sans MS" pitchFamily="66" charset="0"/>
              </a:rPr>
              <a:t>Προβολές παρουσιάσεων [2]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l-GR" sz="1200" b="1" smtClean="0">
                <a:latin typeface="Comic Sans MS" pitchFamily="66" charset="0"/>
                <a:sym typeface="Wingdings" pitchFamily="2" charset="2"/>
              </a:rPr>
              <a:t></a:t>
            </a:r>
            <a:r>
              <a:rPr lang="el-GR" sz="1200" b="1" smtClean="0">
                <a:latin typeface="Comic Sans MS" pitchFamily="66" charset="0"/>
              </a:rPr>
              <a:t> </a:t>
            </a:r>
            <a:r>
              <a:rPr lang="el-GR" sz="1200" smtClean="0">
                <a:latin typeface="Comic Sans MS" pitchFamily="66" charset="0"/>
              </a:rPr>
              <a:t>Γενικό Λύκειο Προαστίου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l-GR" sz="1200" b="1" smtClean="0">
                <a:latin typeface="Comic Sans MS" pitchFamily="66" charset="0"/>
                <a:sym typeface="Wingdings" pitchFamily="2" charset="2"/>
              </a:rPr>
              <a:t></a:t>
            </a:r>
            <a:r>
              <a:rPr lang="el-GR" sz="1200" b="1" smtClean="0">
                <a:latin typeface="Comic Sans MS" pitchFamily="66" charset="0"/>
              </a:rPr>
              <a:t> </a:t>
            </a:r>
            <a:r>
              <a:rPr lang="el-GR" sz="1200" smtClean="0">
                <a:latin typeface="Comic Sans MS" pitchFamily="66" charset="0"/>
              </a:rPr>
              <a:t>Ε.Κ.Φ.Ε. Καρδίτσας </a:t>
            </a:r>
          </a:p>
        </p:txBody>
      </p:sp>
      <p:pic>
        <p:nvPicPr>
          <p:cNvPr id="17412" name="Θέση περιεχομένου 2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107950" y="1557338"/>
            <a:ext cx="2878138" cy="4103687"/>
          </a:xfrm>
          <a:ln>
            <a:solidFill>
              <a:srgbClr val="000000"/>
            </a:solidFill>
          </a:ln>
        </p:spPr>
      </p:pic>
      <p:sp>
        <p:nvSpPr>
          <p:cNvPr id="59397" name="5 - Ορθογώνιο"/>
          <p:cNvSpPr>
            <a:spLocks noChangeArrowheads="1"/>
          </p:cNvSpPr>
          <p:nvPr/>
        </p:nvSpPr>
        <p:spPr bwMode="auto">
          <a:xfrm>
            <a:off x="6084888" y="404813"/>
            <a:ext cx="3059112" cy="399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ts val="288"/>
              </a:spcBef>
            </a:pPr>
            <a:r>
              <a:rPr lang="el-GR" sz="1200" b="1" u="sng">
                <a:solidFill>
                  <a:schemeClr val="tx2"/>
                </a:solidFill>
                <a:latin typeface="Comic Sans MS" pitchFamily="66" charset="0"/>
              </a:rPr>
              <a:t>Εκδήλωση Μουζακίου (10 Μαΐου 2012) </a:t>
            </a:r>
            <a:endParaRPr lang="el-GR" sz="1200" u="sng">
              <a:solidFill>
                <a:schemeClr val="tx2"/>
              </a:solidFill>
              <a:latin typeface="Comic Sans MS" pitchFamily="66" charset="0"/>
            </a:endParaRPr>
          </a:p>
          <a:p>
            <a:pPr>
              <a:lnSpc>
                <a:spcPct val="80000"/>
              </a:lnSpc>
              <a:spcBef>
                <a:spcPts val="288"/>
              </a:spcBef>
            </a:pPr>
            <a:endParaRPr lang="el-GR" sz="1200" b="1">
              <a:latin typeface="Comic Sans MS" pitchFamily="66" charset="0"/>
            </a:endParaRPr>
          </a:p>
          <a:p>
            <a:pPr>
              <a:lnSpc>
                <a:spcPct val="80000"/>
              </a:lnSpc>
              <a:spcBef>
                <a:spcPts val="288"/>
              </a:spcBef>
            </a:pPr>
            <a:r>
              <a:rPr lang="el-GR" sz="1200" b="1">
                <a:latin typeface="Comic Sans MS" pitchFamily="66" charset="0"/>
              </a:rPr>
              <a:t>Πειράματα και κατασκευές [10]:</a:t>
            </a:r>
            <a:endParaRPr lang="el-GR" sz="1200" b="1">
              <a:latin typeface="Comic Sans MS" pitchFamily="66" charset="0"/>
              <a:sym typeface="Wingdings" pitchFamily="2" charset="2"/>
            </a:endParaRPr>
          </a:p>
          <a:p>
            <a:pPr>
              <a:lnSpc>
                <a:spcPct val="80000"/>
              </a:lnSpc>
              <a:spcBef>
                <a:spcPts val="288"/>
              </a:spcBef>
            </a:pPr>
            <a:r>
              <a:rPr lang="el-GR" sz="1200" b="1">
                <a:latin typeface="Comic Sans MS" pitchFamily="66" charset="0"/>
                <a:sym typeface="Wingdings" pitchFamily="2" charset="2"/>
              </a:rPr>
              <a:t></a:t>
            </a:r>
            <a:r>
              <a:rPr lang="el-GR" sz="1200" b="1">
                <a:latin typeface="Comic Sans MS" pitchFamily="66" charset="0"/>
              </a:rPr>
              <a:t> </a:t>
            </a:r>
            <a:r>
              <a:rPr lang="el-GR" sz="1200">
                <a:latin typeface="Comic Sans MS" pitchFamily="66" charset="0"/>
              </a:rPr>
              <a:t>1ο Δημοτικό Σχολείο Μουζακίου </a:t>
            </a:r>
            <a:endParaRPr lang="el-GR" sz="1200" b="1">
              <a:latin typeface="Comic Sans MS" pitchFamily="66" charset="0"/>
              <a:sym typeface="Wingdings" pitchFamily="2" charset="2"/>
            </a:endParaRPr>
          </a:p>
          <a:p>
            <a:pPr>
              <a:lnSpc>
                <a:spcPct val="80000"/>
              </a:lnSpc>
              <a:spcBef>
                <a:spcPts val="288"/>
              </a:spcBef>
            </a:pPr>
            <a:r>
              <a:rPr lang="el-GR" sz="1200" b="1">
                <a:latin typeface="Comic Sans MS" pitchFamily="66" charset="0"/>
                <a:sym typeface="Wingdings" pitchFamily="2" charset="2"/>
              </a:rPr>
              <a:t></a:t>
            </a:r>
            <a:r>
              <a:rPr lang="el-GR" sz="1200" b="1">
                <a:latin typeface="Comic Sans MS" pitchFamily="66" charset="0"/>
              </a:rPr>
              <a:t> </a:t>
            </a:r>
            <a:r>
              <a:rPr lang="el-GR" sz="1200">
                <a:latin typeface="Comic Sans MS" pitchFamily="66" charset="0"/>
              </a:rPr>
              <a:t>2ο Δημοτικό Σχολείο Μουζακίου </a:t>
            </a:r>
            <a:endParaRPr lang="el-GR" sz="1200" b="1">
              <a:latin typeface="Comic Sans MS" pitchFamily="66" charset="0"/>
              <a:sym typeface="Wingdings" pitchFamily="2" charset="2"/>
            </a:endParaRPr>
          </a:p>
          <a:p>
            <a:pPr>
              <a:lnSpc>
                <a:spcPct val="80000"/>
              </a:lnSpc>
              <a:spcBef>
                <a:spcPts val="288"/>
              </a:spcBef>
            </a:pPr>
            <a:r>
              <a:rPr lang="el-GR" sz="1200" b="1">
                <a:latin typeface="Comic Sans MS" pitchFamily="66" charset="0"/>
                <a:sym typeface="Wingdings" pitchFamily="2" charset="2"/>
              </a:rPr>
              <a:t></a:t>
            </a:r>
            <a:r>
              <a:rPr lang="el-GR" sz="1200" b="1">
                <a:latin typeface="Comic Sans MS" pitchFamily="66" charset="0"/>
              </a:rPr>
              <a:t> </a:t>
            </a:r>
            <a:r>
              <a:rPr lang="el-GR" sz="1200">
                <a:latin typeface="Comic Sans MS" pitchFamily="66" charset="0"/>
              </a:rPr>
              <a:t>Δημοτικό Σχολείο Αγναντερού</a:t>
            </a:r>
            <a:endParaRPr lang="el-GR" sz="1200" b="1">
              <a:latin typeface="Comic Sans MS" pitchFamily="66" charset="0"/>
              <a:sym typeface="Wingdings" pitchFamily="2" charset="2"/>
            </a:endParaRPr>
          </a:p>
          <a:p>
            <a:pPr>
              <a:lnSpc>
                <a:spcPct val="80000"/>
              </a:lnSpc>
              <a:spcBef>
                <a:spcPts val="288"/>
              </a:spcBef>
            </a:pPr>
            <a:r>
              <a:rPr lang="el-GR" sz="1200" b="1">
                <a:latin typeface="Comic Sans MS" pitchFamily="66" charset="0"/>
                <a:sym typeface="Wingdings" pitchFamily="2" charset="2"/>
              </a:rPr>
              <a:t></a:t>
            </a:r>
            <a:r>
              <a:rPr lang="el-GR" sz="1200" b="1">
                <a:latin typeface="Comic Sans MS" pitchFamily="66" charset="0"/>
              </a:rPr>
              <a:t> </a:t>
            </a:r>
            <a:r>
              <a:rPr lang="el-GR" sz="1200">
                <a:latin typeface="Comic Sans MS" pitchFamily="66" charset="0"/>
              </a:rPr>
              <a:t>Δημοτικό Σχολείο Μαγούλας</a:t>
            </a:r>
            <a:endParaRPr lang="el-GR" sz="1200" b="1">
              <a:latin typeface="Comic Sans MS" pitchFamily="66" charset="0"/>
              <a:sym typeface="Wingdings" pitchFamily="2" charset="2"/>
            </a:endParaRPr>
          </a:p>
          <a:p>
            <a:pPr>
              <a:lnSpc>
                <a:spcPct val="80000"/>
              </a:lnSpc>
              <a:spcBef>
                <a:spcPts val="288"/>
              </a:spcBef>
            </a:pPr>
            <a:r>
              <a:rPr lang="el-GR" sz="1200" b="1">
                <a:latin typeface="Comic Sans MS" pitchFamily="66" charset="0"/>
                <a:sym typeface="Wingdings" pitchFamily="2" charset="2"/>
              </a:rPr>
              <a:t></a:t>
            </a:r>
            <a:r>
              <a:rPr lang="el-GR" sz="1200" b="1">
                <a:latin typeface="Comic Sans MS" pitchFamily="66" charset="0"/>
              </a:rPr>
              <a:t> </a:t>
            </a:r>
            <a:r>
              <a:rPr lang="el-GR" sz="1200">
                <a:latin typeface="Comic Sans MS" pitchFamily="66" charset="0"/>
              </a:rPr>
              <a:t>Δημοτικό Σχολείο Μαυρομματίου</a:t>
            </a:r>
          </a:p>
          <a:p>
            <a:pPr>
              <a:lnSpc>
                <a:spcPct val="80000"/>
              </a:lnSpc>
              <a:spcBef>
                <a:spcPts val="288"/>
              </a:spcBef>
            </a:pPr>
            <a:r>
              <a:rPr lang="el-GR" sz="1200" b="1">
                <a:latin typeface="Comic Sans MS" pitchFamily="66" charset="0"/>
                <a:sym typeface="Wingdings" pitchFamily="2" charset="2"/>
              </a:rPr>
              <a:t></a:t>
            </a:r>
            <a:r>
              <a:rPr lang="el-GR" sz="1200" b="1">
                <a:latin typeface="Comic Sans MS" pitchFamily="66" charset="0"/>
              </a:rPr>
              <a:t> </a:t>
            </a:r>
            <a:r>
              <a:rPr lang="el-GR" sz="1200">
                <a:latin typeface="Comic Sans MS" pitchFamily="66" charset="0"/>
              </a:rPr>
              <a:t>1ο Γυμνάσιο Μουζακίου</a:t>
            </a:r>
          </a:p>
          <a:p>
            <a:pPr>
              <a:lnSpc>
                <a:spcPct val="80000"/>
              </a:lnSpc>
              <a:spcBef>
                <a:spcPts val="288"/>
              </a:spcBef>
            </a:pPr>
            <a:r>
              <a:rPr lang="el-GR" sz="1200" b="1">
                <a:latin typeface="Comic Sans MS" pitchFamily="66" charset="0"/>
                <a:sym typeface="Wingdings" pitchFamily="2" charset="2"/>
              </a:rPr>
              <a:t></a:t>
            </a:r>
            <a:r>
              <a:rPr lang="el-GR" sz="1200" b="1">
                <a:latin typeface="Comic Sans MS" pitchFamily="66" charset="0"/>
              </a:rPr>
              <a:t> </a:t>
            </a:r>
            <a:r>
              <a:rPr lang="el-GR" sz="1200">
                <a:latin typeface="Comic Sans MS" pitchFamily="66" charset="0"/>
              </a:rPr>
              <a:t>Γυμνάσιο Μαγούλας</a:t>
            </a:r>
          </a:p>
          <a:p>
            <a:pPr>
              <a:lnSpc>
                <a:spcPct val="80000"/>
              </a:lnSpc>
              <a:spcBef>
                <a:spcPts val="288"/>
              </a:spcBef>
            </a:pPr>
            <a:r>
              <a:rPr lang="el-GR" sz="1200" b="1">
                <a:latin typeface="Comic Sans MS" pitchFamily="66" charset="0"/>
                <a:sym typeface="Wingdings" pitchFamily="2" charset="2"/>
              </a:rPr>
              <a:t></a:t>
            </a:r>
            <a:r>
              <a:rPr lang="el-GR" sz="1200" b="1">
                <a:latin typeface="Comic Sans MS" pitchFamily="66" charset="0"/>
              </a:rPr>
              <a:t> </a:t>
            </a:r>
            <a:r>
              <a:rPr lang="el-GR" sz="1200">
                <a:latin typeface="Comic Sans MS" pitchFamily="66" charset="0"/>
              </a:rPr>
              <a:t>Πειραματικό Γυμνάσιο Φαναρίου</a:t>
            </a:r>
            <a:r>
              <a:rPr lang="el-GR" sz="1200" b="1">
                <a:latin typeface="Comic Sans MS" pitchFamily="66" charset="0"/>
              </a:rPr>
              <a:t> </a:t>
            </a:r>
          </a:p>
          <a:p>
            <a:pPr>
              <a:lnSpc>
                <a:spcPct val="80000"/>
              </a:lnSpc>
              <a:spcBef>
                <a:spcPts val="288"/>
              </a:spcBef>
            </a:pPr>
            <a:r>
              <a:rPr lang="el-GR" sz="1200" b="1">
                <a:latin typeface="Comic Sans MS" pitchFamily="66" charset="0"/>
                <a:sym typeface="Wingdings" pitchFamily="2" charset="2"/>
              </a:rPr>
              <a:t></a:t>
            </a:r>
            <a:r>
              <a:rPr lang="el-GR" sz="1200" b="1">
                <a:latin typeface="Comic Sans MS" pitchFamily="66" charset="0"/>
              </a:rPr>
              <a:t> </a:t>
            </a:r>
            <a:r>
              <a:rPr lang="el-GR" sz="1200">
                <a:latin typeface="Comic Sans MS" pitchFamily="66" charset="0"/>
              </a:rPr>
              <a:t>Γενικό Λύκειο Μουζακίου </a:t>
            </a:r>
          </a:p>
          <a:p>
            <a:pPr>
              <a:lnSpc>
                <a:spcPct val="80000"/>
              </a:lnSpc>
              <a:spcBef>
                <a:spcPts val="288"/>
              </a:spcBef>
            </a:pPr>
            <a:r>
              <a:rPr lang="el-GR" sz="1200" b="1">
                <a:latin typeface="Comic Sans MS" pitchFamily="66" charset="0"/>
                <a:sym typeface="Wingdings" pitchFamily="2" charset="2"/>
              </a:rPr>
              <a:t></a:t>
            </a:r>
            <a:r>
              <a:rPr lang="el-GR" sz="1200" b="1">
                <a:latin typeface="Comic Sans MS" pitchFamily="66" charset="0"/>
              </a:rPr>
              <a:t> </a:t>
            </a:r>
            <a:r>
              <a:rPr lang="el-GR" sz="1200">
                <a:latin typeface="Comic Sans MS" pitchFamily="66" charset="0"/>
              </a:rPr>
              <a:t>1ο ΕΠΑ.Λ. Μουζακίου</a:t>
            </a:r>
          </a:p>
          <a:p>
            <a:pPr>
              <a:lnSpc>
                <a:spcPct val="80000"/>
              </a:lnSpc>
              <a:spcBef>
                <a:spcPts val="288"/>
              </a:spcBef>
            </a:pPr>
            <a:r>
              <a:rPr lang="el-GR" sz="1200" b="1">
                <a:latin typeface="Comic Sans MS" pitchFamily="66" charset="0"/>
                <a:sym typeface="Wingdings" pitchFamily="2" charset="2"/>
              </a:rPr>
              <a:t></a:t>
            </a:r>
            <a:r>
              <a:rPr lang="el-GR" sz="1200" b="1">
                <a:latin typeface="Comic Sans MS" pitchFamily="66" charset="0"/>
              </a:rPr>
              <a:t> </a:t>
            </a:r>
            <a:r>
              <a:rPr lang="el-GR" sz="1200">
                <a:latin typeface="Comic Sans MS" pitchFamily="66" charset="0"/>
              </a:rPr>
              <a:t>Κ.Π.Ε. Μουζακίου</a:t>
            </a:r>
          </a:p>
          <a:p>
            <a:pPr>
              <a:lnSpc>
                <a:spcPct val="80000"/>
              </a:lnSpc>
              <a:spcBef>
                <a:spcPts val="288"/>
              </a:spcBef>
            </a:pPr>
            <a:r>
              <a:rPr lang="el-GR" sz="1200" b="1">
                <a:latin typeface="Comic Sans MS" pitchFamily="66" charset="0"/>
                <a:sym typeface="Wingdings" pitchFamily="2" charset="2"/>
              </a:rPr>
              <a:t></a:t>
            </a:r>
            <a:r>
              <a:rPr lang="el-GR" sz="1200" b="1">
                <a:latin typeface="Comic Sans MS" pitchFamily="66" charset="0"/>
              </a:rPr>
              <a:t> </a:t>
            </a:r>
            <a:r>
              <a:rPr lang="el-GR" sz="1200">
                <a:latin typeface="Comic Sans MS" pitchFamily="66" charset="0"/>
              </a:rPr>
              <a:t>Ε.Κ.Φ.Ε. Καρδίτσας </a:t>
            </a:r>
          </a:p>
          <a:p>
            <a:pPr>
              <a:lnSpc>
                <a:spcPct val="80000"/>
              </a:lnSpc>
              <a:spcBef>
                <a:spcPts val="288"/>
              </a:spcBef>
            </a:pPr>
            <a:r>
              <a:rPr lang="el-GR" sz="1200" b="1">
                <a:latin typeface="Comic Sans MS" pitchFamily="66" charset="0"/>
              </a:rPr>
              <a:t>Αφίσες [1]:</a:t>
            </a:r>
            <a:endParaRPr lang="el-GR" sz="1200" b="1">
              <a:latin typeface="Comic Sans MS" pitchFamily="66" charset="0"/>
              <a:sym typeface="Wingdings" pitchFamily="2" charset="2"/>
            </a:endParaRPr>
          </a:p>
          <a:p>
            <a:pPr>
              <a:lnSpc>
                <a:spcPct val="80000"/>
              </a:lnSpc>
              <a:spcBef>
                <a:spcPts val="288"/>
              </a:spcBef>
            </a:pPr>
            <a:r>
              <a:rPr lang="el-GR" sz="1200" b="1">
                <a:latin typeface="Comic Sans MS" pitchFamily="66" charset="0"/>
                <a:sym typeface="Wingdings" pitchFamily="2" charset="2"/>
              </a:rPr>
              <a:t></a:t>
            </a:r>
            <a:r>
              <a:rPr lang="el-GR" sz="1200" b="1">
                <a:latin typeface="Comic Sans MS" pitchFamily="66" charset="0"/>
              </a:rPr>
              <a:t> </a:t>
            </a:r>
            <a:r>
              <a:rPr lang="el-GR" sz="1200">
                <a:latin typeface="Comic Sans MS" pitchFamily="66" charset="0"/>
              </a:rPr>
              <a:t>Κ.Π.Ε. Μουζακίου</a:t>
            </a:r>
            <a:r>
              <a:rPr lang="el-GR" sz="1200" b="1">
                <a:latin typeface="Comic Sans MS" pitchFamily="66" charset="0"/>
              </a:rPr>
              <a:t>	</a:t>
            </a:r>
            <a:endParaRPr lang="el-GR" sz="1200" b="1">
              <a:latin typeface="Comic Sans MS" pitchFamily="66" charset="0"/>
              <a:sym typeface="Wingdings" pitchFamily="2" charset="2"/>
            </a:endParaRPr>
          </a:p>
          <a:p>
            <a:pPr>
              <a:lnSpc>
                <a:spcPct val="80000"/>
              </a:lnSpc>
            </a:pPr>
            <a:r>
              <a:rPr lang="el-GR" sz="1200" b="1">
                <a:latin typeface="Comic Sans MS" pitchFamily="66" charset="0"/>
              </a:rPr>
              <a:t>Προβολές παρουσιάσεων [1]</a:t>
            </a:r>
          </a:p>
          <a:p>
            <a:pPr>
              <a:lnSpc>
                <a:spcPct val="80000"/>
              </a:lnSpc>
            </a:pPr>
            <a:r>
              <a:rPr lang="el-GR" sz="1200" b="1">
                <a:latin typeface="Comic Sans MS" pitchFamily="66" charset="0"/>
                <a:sym typeface="Wingdings" pitchFamily="2" charset="2"/>
              </a:rPr>
              <a:t></a:t>
            </a:r>
            <a:r>
              <a:rPr lang="el-GR" sz="1200" b="1">
                <a:latin typeface="Comic Sans MS" pitchFamily="66" charset="0"/>
              </a:rPr>
              <a:t> </a:t>
            </a:r>
            <a:r>
              <a:rPr lang="el-GR" sz="1200">
                <a:latin typeface="Comic Sans MS" pitchFamily="66" charset="0"/>
              </a:rPr>
              <a:t>Ε.Κ.Φ.Ε. Καρδίτσας </a:t>
            </a:r>
          </a:p>
          <a:p>
            <a:pPr>
              <a:lnSpc>
                <a:spcPct val="80000"/>
              </a:lnSpc>
              <a:spcBef>
                <a:spcPts val="288"/>
              </a:spcBef>
            </a:pPr>
            <a:r>
              <a:rPr lang="el-GR" sz="1200" b="1">
                <a:latin typeface="Comic Sans MS" pitchFamily="66" charset="0"/>
              </a:rPr>
              <a:t>Διαγωνισμός εκτόξευσης πυραύλων [ομάδες 20]</a:t>
            </a:r>
          </a:p>
        </p:txBody>
      </p:sp>
      <p:sp>
        <p:nvSpPr>
          <p:cNvPr id="59398" name="6 - Ορθογώνιο"/>
          <p:cNvSpPr>
            <a:spLocks noChangeArrowheads="1"/>
          </p:cNvSpPr>
          <p:nvPr/>
        </p:nvSpPr>
        <p:spPr bwMode="auto">
          <a:xfrm>
            <a:off x="6065838" y="4400550"/>
            <a:ext cx="3059112" cy="1652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ts val="288"/>
              </a:spcBef>
            </a:pPr>
            <a:r>
              <a:rPr lang="el-GR" sz="1200" b="1" u="sng">
                <a:solidFill>
                  <a:schemeClr val="tx2"/>
                </a:solidFill>
                <a:latin typeface="Comic Sans MS" pitchFamily="66" charset="0"/>
              </a:rPr>
              <a:t>Εκδήλωση Καρδίτσας </a:t>
            </a:r>
          </a:p>
          <a:p>
            <a:pPr>
              <a:lnSpc>
                <a:spcPct val="80000"/>
              </a:lnSpc>
              <a:spcBef>
                <a:spcPts val="288"/>
              </a:spcBef>
            </a:pPr>
            <a:r>
              <a:rPr lang="el-GR" sz="1200" b="1" u="sng">
                <a:solidFill>
                  <a:schemeClr val="tx2"/>
                </a:solidFill>
                <a:latin typeface="Comic Sans MS" pitchFamily="66" charset="0"/>
              </a:rPr>
              <a:t>(30 Απριλίου και 2 Μαΐου 2012) </a:t>
            </a:r>
            <a:endParaRPr lang="el-GR" sz="1200" u="sng">
              <a:solidFill>
                <a:schemeClr val="tx2"/>
              </a:solidFill>
              <a:latin typeface="Comic Sans MS" pitchFamily="66" charset="0"/>
            </a:endParaRPr>
          </a:p>
          <a:p>
            <a:pPr>
              <a:lnSpc>
                <a:spcPct val="80000"/>
              </a:lnSpc>
              <a:spcBef>
                <a:spcPts val="288"/>
              </a:spcBef>
            </a:pPr>
            <a:endParaRPr lang="el-GR" sz="1200" b="1">
              <a:latin typeface="Comic Sans MS" pitchFamily="66" charset="0"/>
            </a:endParaRPr>
          </a:p>
          <a:p>
            <a:pPr>
              <a:lnSpc>
                <a:spcPct val="80000"/>
              </a:lnSpc>
              <a:spcBef>
                <a:spcPts val="288"/>
              </a:spcBef>
            </a:pPr>
            <a:r>
              <a:rPr lang="el-GR" sz="1200" b="1">
                <a:latin typeface="Comic Sans MS" pitchFamily="66" charset="0"/>
              </a:rPr>
              <a:t>Εργαστήρια για καθηγητές στο Τμήμα Τεχνολογίας Τροφίμων του ΤΕΙ [2]:</a:t>
            </a:r>
            <a:endParaRPr lang="el-GR" sz="1200" b="1">
              <a:latin typeface="Comic Sans MS" pitchFamily="66" charset="0"/>
              <a:sym typeface="Wingdings" pitchFamily="2" charset="2"/>
            </a:endParaRPr>
          </a:p>
          <a:p>
            <a:pPr>
              <a:lnSpc>
                <a:spcPct val="80000"/>
              </a:lnSpc>
              <a:spcBef>
                <a:spcPts val="288"/>
              </a:spcBef>
            </a:pPr>
            <a:r>
              <a:rPr lang="el-GR" sz="1200" b="1">
                <a:latin typeface="Comic Sans MS" pitchFamily="66" charset="0"/>
                <a:sym typeface="Wingdings" pitchFamily="2" charset="2"/>
              </a:rPr>
              <a:t></a:t>
            </a:r>
            <a:r>
              <a:rPr lang="el-GR" sz="1200" b="1">
                <a:latin typeface="Comic Sans MS" pitchFamily="66" charset="0"/>
              </a:rPr>
              <a:t> </a:t>
            </a:r>
            <a:r>
              <a:rPr lang="el-GR" sz="1200">
                <a:latin typeface="Comic Sans MS" pitchFamily="66" charset="0"/>
              </a:rPr>
              <a:t>Ενόργανης Αναλυτικής Χημείας (Καθηγητής Σταύρος Λαλάς)</a:t>
            </a:r>
            <a:endParaRPr lang="el-GR" sz="1200" b="1">
              <a:latin typeface="Comic Sans MS" pitchFamily="66" charset="0"/>
              <a:sym typeface="Wingdings" pitchFamily="2" charset="2"/>
            </a:endParaRPr>
          </a:p>
          <a:p>
            <a:pPr>
              <a:lnSpc>
                <a:spcPct val="80000"/>
              </a:lnSpc>
              <a:spcBef>
                <a:spcPts val="288"/>
              </a:spcBef>
              <a:buFont typeface="Wingdings" pitchFamily="2" charset="2"/>
              <a:buChar char="ü"/>
            </a:pPr>
            <a:r>
              <a:rPr lang="el-GR" sz="1200">
                <a:latin typeface="Comic Sans MS" pitchFamily="66" charset="0"/>
              </a:rPr>
              <a:t>Σιτηρών </a:t>
            </a:r>
          </a:p>
          <a:p>
            <a:pPr>
              <a:lnSpc>
                <a:spcPct val="80000"/>
              </a:lnSpc>
              <a:spcBef>
                <a:spcPts val="288"/>
              </a:spcBef>
            </a:pPr>
            <a:r>
              <a:rPr lang="el-GR" sz="1200">
                <a:latin typeface="Comic Sans MS" pitchFamily="66" charset="0"/>
              </a:rPr>
              <a:t>(Καθηγητής Θεοφάνης Γεωργόπουλος)</a:t>
            </a:r>
            <a:endParaRPr lang="el-GR" sz="1200" b="1">
              <a:latin typeface="Comic Sans MS" pitchFamily="66" charset="0"/>
              <a:sym typeface="Wingdings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C:\Documents and Settings\Administrator\Επιφάνεια εργασίας\310122_Λύκεια\dimotiki_agora_karditsas_night_view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754063"/>
            <a:ext cx="9144000" cy="6103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Ορθογώνιο 1"/>
          <p:cNvSpPr/>
          <p:nvPr/>
        </p:nvSpPr>
        <p:spPr>
          <a:xfrm>
            <a:off x="0" y="2471738"/>
            <a:ext cx="9142413" cy="40941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200" b="1" spc="1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6</a:t>
            </a:r>
            <a:r>
              <a:rPr lang="el-GR" sz="5200" b="1" spc="1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η εκδήλωση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5200" b="1" spc="1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για τις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5200" b="1" spc="1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Φυσικές Επιστήμες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5200" b="1" spc="1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στην Καρδίτσα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5200" b="1" spc="1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Πέμπτη </a:t>
            </a:r>
            <a:r>
              <a:rPr lang="en-US" sz="5200" b="1" spc="1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25 </a:t>
            </a:r>
            <a:r>
              <a:rPr lang="el-GR" sz="5200" b="1" spc="1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Απριλίου 201</a:t>
            </a:r>
            <a:r>
              <a:rPr lang="en-US" sz="5200" b="1" spc="1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3</a:t>
            </a:r>
            <a:r>
              <a:rPr lang="el-GR" sz="5200" b="1" spc="1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endParaRPr lang="el-GR" sz="5200" spc="100" dirty="0">
              <a:solidFill>
                <a:srgbClr val="FFFF00"/>
              </a:solidFill>
              <a:latin typeface="Comic Sans MS" pitchFamily="66" charset="0"/>
            </a:endParaRPr>
          </a:p>
        </p:txBody>
      </p:sp>
      <p:pic>
        <p:nvPicPr>
          <p:cNvPr id="60420" name="Picture 4" descr="C:\Documents and Settings\Administrator\Επιφάνεια εργασίας\310122_Λύκεια\28.DIMOTIKI AGORA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508625" y="0"/>
            <a:ext cx="3635375" cy="248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1" name="Picture 5" descr="C:\Documents and Settings\Administrator\Επιφάνεια εργασίας\310122_Λύκεια\dimotiki agora(2)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588" y="0"/>
            <a:ext cx="3738562" cy="247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635375" y="287338"/>
            <a:ext cx="1944688" cy="9540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Ε.Κ.Φ.Ε.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Καρδίτσας</a:t>
            </a:r>
          </a:p>
        </p:txBody>
      </p:sp>
      <p:pic>
        <p:nvPicPr>
          <p:cNvPr id="60423" name="Picture 2" descr="I:\Έγγραφα ΕΚΦΕ\Αρχείο\Σχολ. Έτος 2012-13\310122_Λύκεια\Math2013.6.pn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173538" y="1392238"/>
            <a:ext cx="795337" cy="83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2C9">
            <a:alpha val="85097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4" descr="M:\Έγγραφα ΕΚΦΕ\Εικόνες\Σχολ. έτος 2008-09\Organosi SEFE\030908 007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554538" y="0"/>
            <a:ext cx="4589462" cy="367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- Ορθογώνιο"/>
          <p:cNvSpPr/>
          <p:nvPr/>
        </p:nvSpPr>
        <p:spPr>
          <a:xfrm>
            <a:off x="8028384" y="188640"/>
            <a:ext cx="936475" cy="1569660"/>
          </a:xfrm>
          <a:prstGeom prst="rect">
            <a:avLst/>
          </a:prstGeom>
          <a:solidFill>
            <a:srgbClr val="FFFF8F"/>
          </a:solidFill>
          <a:ln w="63500" cmpd="dbl">
            <a:solidFill>
              <a:srgbClr val="005400"/>
            </a:solidFill>
          </a:ln>
        </p:spPr>
        <p:txBody>
          <a:bodyPr wrap="none">
            <a:spAutoFit/>
            <a:scene3d>
              <a:camera prst="orthographicFront"/>
              <a:lightRig rig="sunset" dir="tl"/>
            </a:scene3d>
            <a:sp3d extrusionH="57150" contourW="12700" prstMaterial="matte">
              <a:bevelT w="25400" h="25400" prst="artDeco"/>
              <a:bevelB w="38100" h="38100" prst="angle"/>
              <a:extrusionClr>
                <a:srgbClr val="F6F000"/>
              </a:extrusionClr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9600" b="1" dirty="0">
                <a:ln w="11430" cap="rnd" cmpd="dbl">
                  <a:bevel/>
                </a:ln>
                <a:solidFill>
                  <a:srgbClr val="27AF71"/>
                </a:solidFill>
                <a:effectLst>
                  <a:outerShdw blurRad="80000" dist="40000" dir="5040000" algn="tl">
                    <a:srgbClr val="FF0000">
                      <a:alpha val="30000"/>
                    </a:srgbClr>
                  </a:outerShdw>
                </a:effectLst>
                <a:latin typeface="Comic Sans MS" pitchFamily="66" charset="0"/>
              </a:rPr>
              <a:t>4</a:t>
            </a:r>
          </a:p>
        </p:txBody>
      </p:sp>
      <p:pic>
        <p:nvPicPr>
          <p:cNvPr id="61444" name="Picture 3" descr="M:\Έγγραφα ΕΚΦΕ\Εικόνες\Σχολ. έτος 2008-09\Organosi SEFE\030908 006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3186113"/>
            <a:ext cx="4589463" cy="367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5" name="Picture 2" descr="M:\Έγγραφα ΕΚΦΕ\Εικόνες\Σχολ. έτος 2008-09\Organosi SEFE\030908 005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0" y="0"/>
            <a:ext cx="4589463" cy="367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6" name="Picture 5" descr="M:\Έγγραφα ΕΚΦΕ\Εικόνες\Σχολ. έτος 2008-09\Organosi SEFE\030908 008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554538" y="3186113"/>
            <a:ext cx="4589462" cy="367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- TextBox"/>
          <p:cNvSpPr txBox="1"/>
          <p:nvPr/>
        </p:nvSpPr>
        <p:spPr>
          <a:xfrm>
            <a:off x="0" y="3284984"/>
            <a:ext cx="9144000" cy="492443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75000"/>
                  <a:alpha val="42000"/>
                </a:schemeClr>
              </a:gs>
              <a:gs pos="64999">
                <a:srgbClr val="F0EBD5"/>
              </a:gs>
              <a:gs pos="100000">
                <a:srgbClr val="D1C39F"/>
              </a:gs>
            </a:gsLst>
            <a:path path="circle">
              <a:fillToRect t="100000" r="100000"/>
            </a:path>
            <a:tileRect l="-100000" b="-100000"/>
          </a:gradFill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600" b="1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Διευθέτηση &amp; Καταγραφή εργαστηριακού υλικού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11560" y="692696"/>
            <a:ext cx="7851648" cy="1828800"/>
          </a:xfrm>
          <a:extLst/>
        </p:spPr>
        <p:txBody>
          <a:bodyPr/>
          <a:lstStyle/>
          <a:p>
            <a:pPr algn="ctr">
              <a:defRPr/>
            </a:pPr>
            <a:r>
              <a:rPr lang="en-US" sz="6000" dirty="0" smtClean="0">
                <a:solidFill>
                  <a:srgbClr val="002060"/>
                </a:solidFill>
                <a:latin typeface="Jokerman" pitchFamily="82" charset="0"/>
              </a:rPr>
              <a:t>European Union </a:t>
            </a:r>
            <a:r>
              <a:rPr lang="en-US" sz="6000" dirty="0" smtClean="0">
                <a:solidFill>
                  <a:srgbClr val="FFFF00"/>
                </a:solidFill>
                <a:latin typeface="Jokerman" pitchFamily="82" charset="0"/>
              </a:rPr>
              <a:t>Science Olympiad</a:t>
            </a:r>
            <a:endParaRPr lang="el-GR" dirty="0"/>
          </a:p>
        </p:txBody>
      </p:sp>
      <p:sp>
        <p:nvSpPr>
          <p:cNvPr id="44035" name="2 - Υπότιτλος"/>
          <p:cNvSpPr>
            <a:spLocks noGrp="1"/>
          </p:cNvSpPr>
          <p:nvPr>
            <p:ph type="subTitle" idx="1"/>
          </p:nvPr>
        </p:nvSpPr>
        <p:spPr>
          <a:xfrm>
            <a:off x="179388" y="2781300"/>
            <a:ext cx="8856662" cy="3743325"/>
          </a:xfrm>
        </p:spPr>
        <p:txBody>
          <a:bodyPr/>
          <a:lstStyle/>
          <a:p>
            <a:pPr marR="0" algn="l"/>
            <a:r>
              <a:rPr lang="el-GR" sz="2400" b="1" dirty="0" smtClean="0">
                <a:solidFill>
                  <a:srgbClr val="FFFEC6"/>
                </a:solidFill>
                <a:latin typeface="Comic Sans MS" pitchFamily="66" charset="0"/>
              </a:rPr>
              <a:t>Τοπικοί μαθητικοί διαγωνισμοί </a:t>
            </a:r>
            <a:r>
              <a:rPr lang="en-US" sz="2400" b="1" dirty="0" smtClean="0">
                <a:solidFill>
                  <a:srgbClr val="FFFEC6"/>
                </a:solidFill>
                <a:latin typeface="Comic Sans MS" pitchFamily="66" charset="0"/>
              </a:rPr>
              <a:t>EUSO 2013</a:t>
            </a:r>
            <a:r>
              <a:rPr lang="el-GR" sz="2400" b="1" dirty="0" smtClean="0">
                <a:solidFill>
                  <a:srgbClr val="FFFEC6"/>
                </a:solidFill>
                <a:latin typeface="Comic Sans MS" pitchFamily="66" charset="0"/>
              </a:rPr>
              <a:t>: </a:t>
            </a:r>
            <a:endParaRPr lang="en-US" sz="2400" b="1" dirty="0" smtClean="0">
              <a:solidFill>
                <a:srgbClr val="FFFEC6"/>
              </a:solidFill>
              <a:latin typeface="Comic Sans MS" pitchFamily="66" charset="0"/>
            </a:endParaRPr>
          </a:p>
          <a:p>
            <a:pPr marR="0"/>
            <a:r>
              <a:rPr lang="el-GR" sz="2400" b="1" dirty="0" smtClean="0">
                <a:solidFill>
                  <a:srgbClr val="FFFF79"/>
                </a:solidFill>
                <a:latin typeface="Comic Sans MS" pitchFamily="66" charset="0"/>
              </a:rPr>
              <a:t>Στα κατά τόπους ΕΚΦΕ</a:t>
            </a:r>
            <a:r>
              <a:rPr lang="el-GR" sz="2400" b="1" dirty="0" smtClean="0">
                <a:solidFill>
                  <a:srgbClr val="FEFEAC"/>
                </a:solidFill>
                <a:latin typeface="Comic Sans MS" pitchFamily="66" charset="0"/>
              </a:rPr>
              <a:t>, </a:t>
            </a:r>
            <a:r>
              <a:rPr lang="el-GR" sz="2400" b="1" dirty="0" smtClean="0">
                <a:solidFill>
                  <a:srgbClr val="FFFF00"/>
                </a:solidFill>
                <a:latin typeface="Comic Sans MS" pitchFamily="66" charset="0"/>
              </a:rPr>
              <a:t>Σάββατο, 8/12/2012</a:t>
            </a:r>
          </a:p>
          <a:p>
            <a:pPr marR="0"/>
            <a:endParaRPr lang="el-GR" sz="2400" b="1" dirty="0" smtClean="0">
              <a:solidFill>
                <a:srgbClr val="FEFEAC"/>
              </a:solidFill>
              <a:latin typeface="Comic Sans MS" pitchFamily="66" charset="0"/>
            </a:endParaRPr>
          </a:p>
          <a:p>
            <a:pPr marR="0" algn="l"/>
            <a:r>
              <a:rPr lang="el-GR" sz="2400" b="1" dirty="0" smtClean="0">
                <a:solidFill>
                  <a:srgbClr val="FFFEC6"/>
                </a:solidFill>
                <a:latin typeface="Comic Sans MS" pitchFamily="66" charset="0"/>
              </a:rPr>
              <a:t>Πανελλήνιος μαθητικός διαγωνισμός</a:t>
            </a:r>
            <a:r>
              <a:rPr lang="en-US" sz="2400" b="1" dirty="0" smtClean="0">
                <a:solidFill>
                  <a:srgbClr val="FFFEC6"/>
                </a:solidFill>
                <a:latin typeface="Comic Sans MS" pitchFamily="66" charset="0"/>
              </a:rPr>
              <a:t> EUSO 2013</a:t>
            </a:r>
            <a:r>
              <a:rPr lang="el-GR" sz="2400" b="1" dirty="0" smtClean="0">
                <a:solidFill>
                  <a:srgbClr val="FFFEC6"/>
                </a:solidFill>
                <a:latin typeface="Comic Sans MS" pitchFamily="66" charset="0"/>
              </a:rPr>
              <a:t>: </a:t>
            </a:r>
          </a:p>
          <a:p>
            <a:pPr marR="0"/>
            <a:r>
              <a:rPr lang="el-GR" sz="2400" b="1" dirty="0" smtClean="0">
                <a:solidFill>
                  <a:srgbClr val="FFFF79"/>
                </a:solidFill>
                <a:latin typeface="Comic Sans MS" pitchFamily="66" charset="0"/>
              </a:rPr>
              <a:t>Αθήνα</a:t>
            </a:r>
            <a:r>
              <a:rPr lang="el-GR" sz="2400" b="1" dirty="0" smtClean="0">
                <a:solidFill>
                  <a:srgbClr val="FEFEAC"/>
                </a:solidFill>
                <a:latin typeface="Comic Sans MS" pitchFamily="66" charset="0"/>
              </a:rPr>
              <a:t>, </a:t>
            </a:r>
            <a:r>
              <a:rPr lang="el-GR" sz="2400" b="1" dirty="0" smtClean="0">
                <a:solidFill>
                  <a:srgbClr val="FFFF00"/>
                </a:solidFill>
                <a:latin typeface="Comic Sans MS" pitchFamily="66" charset="0"/>
              </a:rPr>
              <a:t>Σάββατο, 19/1/2013</a:t>
            </a:r>
          </a:p>
          <a:p>
            <a:pPr marR="0"/>
            <a:endParaRPr lang="el-GR" sz="2400" b="1" dirty="0" smtClean="0">
              <a:solidFill>
                <a:srgbClr val="FEFEAC"/>
              </a:solidFill>
              <a:latin typeface="Comic Sans MS" pitchFamily="66" charset="0"/>
            </a:endParaRPr>
          </a:p>
          <a:p>
            <a:pPr marR="0" algn="l"/>
            <a:r>
              <a:rPr lang="el-GR" sz="2400" b="1" dirty="0" smtClean="0">
                <a:solidFill>
                  <a:srgbClr val="FFFEC6"/>
                </a:solidFill>
                <a:latin typeface="Comic Sans MS" pitchFamily="66" charset="0"/>
              </a:rPr>
              <a:t>Πανευρωπαϊκός διαγωνισμός</a:t>
            </a:r>
            <a:r>
              <a:rPr lang="en-US" sz="2400" b="1" dirty="0" smtClean="0">
                <a:solidFill>
                  <a:srgbClr val="FFFEC6"/>
                </a:solidFill>
                <a:latin typeface="Comic Sans MS" pitchFamily="66" charset="0"/>
              </a:rPr>
              <a:t> EUSO 2013</a:t>
            </a:r>
            <a:r>
              <a:rPr lang="el-GR" sz="2400" b="1" dirty="0" smtClean="0">
                <a:solidFill>
                  <a:srgbClr val="FFFEC6"/>
                </a:solidFill>
                <a:latin typeface="Comic Sans MS" pitchFamily="66" charset="0"/>
              </a:rPr>
              <a:t>:</a:t>
            </a:r>
          </a:p>
          <a:p>
            <a:pPr marR="0"/>
            <a:r>
              <a:rPr lang="el-GR" sz="2400" b="1" dirty="0" smtClean="0">
                <a:solidFill>
                  <a:srgbClr val="FFFF79"/>
                </a:solidFill>
                <a:latin typeface="Comic Sans MS" pitchFamily="66" charset="0"/>
              </a:rPr>
              <a:t>Λουξεμβούργο</a:t>
            </a:r>
            <a:r>
              <a:rPr lang="el-GR" sz="2400" b="1" dirty="0" smtClean="0">
                <a:solidFill>
                  <a:srgbClr val="FEFEAC"/>
                </a:solidFill>
                <a:latin typeface="Comic Sans MS" pitchFamily="66" charset="0"/>
              </a:rPr>
              <a:t>, </a:t>
            </a:r>
            <a:r>
              <a:rPr lang="el-GR" sz="2400" b="1" dirty="0" smtClean="0">
                <a:solidFill>
                  <a:srgbClr val="FFFF00"/>
                </a:solidFill>
                <a:latin typeface="Comic Sans MS" pitchFamily="66" charset="0"/>
              </a:rPr>
              <a:t>Κυριακή 17 έως 24/3/2013 </a:t>
            </a:r>
          </a:p>
        </p:txBody>
      </p:sp>
      <p:sp>
        <p:nvSpPr>
          <p:cNvPr id="8" name="7 - Ορθογώνιο"/>
          <p:cNvSpPr/>
          <p:nvPr/>
        </p:nvSpPr>
        <p:spPr>
          <a:xfrm>
            <a:off x="107504" y="116632"/>
            <a:ext cx="936475" cy="1569660"/>
          </a:xfrm>
          <a:prstGeom prst="rect">
            <a:avLst/>
          </a:prstGeom>
          <a:solidFill>
            <a:srgbClr val="FFFF8F"/>
          </a:solidFill>
          <a:ln w="63500" cmpd="dbl">
            <a:solidFill>
              <a:srgbClr val="005400"/>
            </a:solidFill>
          </a:ln>
        </p:spPr>
        <p:txBody>
          <a:bodyPr wrap="none">
            <a:spAutoFit/>
            <a:scene3d>
              <a:camera prst="orthographicFront"/>
              <a:lightRig rig="sunset" dir="tl"/>
            </a:scene3d>
            <a:sp3d extrusionH="57150" contourW="12700" prstMaterial="matte">
              <a:bevelT w="25400" h="25400" prst="artDeco"/>
              <a:bevelB w="38100" h="38100" prst="angle"/>
              <a:extrusionClr>
                <a:srgbClr val="F6F000"/>
              </a:extrusionClr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600" b="1" dirty="0">
                <a:ln w="11430" cap="rnd" cmpd="dbl">
                  <a:bevel/>
                </a:ln>
                <a:solidFill>
                  <a:srgbClr val="27AF71"/>
                </a:solidFill>
                <a:effectLst>
                  <a:outerShdw blurRad="80000" dist="40000" dir="5040000" algn="tl">
                    <a:srgbClr val="FF0000">
                      <a:alpha val="30000"/>
                    </a:srgbClr>
                  </a:outerShdw>
                </a:effectLst>
                <a:latin typeface="Comic Sans MS" pitchFamily="66" charset="0"/>
              </a:rPr>
              <a:t>1</a:t>
            </a:r>
            <a:endParaRPr lang="el-GR" sz="9600" b="1" dirty="0">
              <a:ln w="11430" cap="rnd" cmpd="dbl">
                <a:bevel/>
              </a:ln>
              <a:solidFill>
                <a:srgbClr val="27AF71"/>
              </a:solidFill>
              <a:effectLst>
                <a:outerShdw blurRad="80000" dist="40000" dir="5040000" algn="tl">
                  <a:srgbClr val="FF0000">
                    <a:alpha val="30000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- Θέση εικόνας" descr="do7.jpg"/>
          <p:cNvPicPr>
            <a:picLocks noGrp="1" noChangeAspect="1"/>
          </p:cNvPicPr>
          <p:nvPr>
            <p:ph type="pic" idx="1"/>
          </p:nvPr>
        </p:nvPicPr>
        <p:blipFill>
          <a:blip r:embed="rId2" cstate="screen"/>
          <a:srcRect/>
          <a:stretch>
            <a:fillRect/>
          </a:stretch>
        </p:blipFill>
        <p:spPr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2467" name="1 - Τίτλος"/>
          <p:cNvSpPr>
            <a:spLocks noGrp="1"/>
          </p:cNvSpPr>
          <p:nvPr>
            <p:ph type="title"/>
          </p:nvPr>
        </p:nvSpPr>
        <p:spPr>
          <a:xfrm>
            <a:off x="250825" y="620713"/>
            <a:ext cx="4105275" cy="2303462"/>
          </a:xfrm>
        </p:spPr>
        <p:txBody>
          <a:bodyPr anchor="ctr"/>
          <a:lstStyle/>
          <a:p>
            <a:r>
              <a:rPr lang="el-GR" sz="2800" u="sng" smtClean="0">
                <a:solidFill>
                  <a:srgbClr val="002E00"/>
                </a:solidFill>
                <a:latin typeface="Comic Sans MS" pitchFamily="66" charset="0"/>
              </a:rPr>
              <a:t>Γιατί Διευθέτηση;</a:t>
            </a:r>
            <a:r>
              <a:rPr lang="el-GR" sz="2400" smtClean="0">
                <a:solidFill>
                  <a:srgbClr val="002E00"/>
                </a:solidFill>
                <a:latin typeface="Comic Sans MS" pitchFamily="66" charset="0"/>
              </a:rPr>
              <a:t/>
            </a:r>
            <a:br>
              <a:rPr lang="el-GR" sz="2400" smtClean="0">
                <a:solidFill>
                  <a:srgbClr val="002E00"/>
                </a:solidFill>
                <a:latin typeface="Comic Sans MS" pitchFamily="66" charset="0"/>
              </a:rPr>
            </a:br>
            <a:r>
              <a:rPr lang="el-GR" sz="2400" smtClean="0">
                <a:solidFill>
                  <a:srgbClr val="002E00"/>
                </a:solidFill>
                <a:latin typeface="Comic Sans MS" pitchFamily="66" charset="0"/>
              </a:rPr>
              <a:t/>
            </a:r>
            <a:br>
              <a:rPr lang="el-GR" sz="2400" smtClean="0">
                <a:solidFill>
                  <a:srgbClr val="002E00"/>
                </a:solidFill>
                <a:latin typeface="Comic Sans MS" pitchFamily="66" charset="0"/>
              </a:rPr>
            </a:br>
            <a:r>
              <a:rPr lang="el-GR" sz="2400" smtClean="0">
                <a:solidFill>
                  <a:srgbClr val="002E00"/>
                </a:solidFill>
                <a:latin typeface="Comic Sans MS" pitchFamily="66" charset="0"/>
              </a:rPr>
              <a:t>Για να ξέρω κάθε στιγμή που  βρίσκεται το κάθε υλικό του ΣΕΦΕ. 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sz="half" idx="2"/>
          </p:nvPr>
        </p:nvSpPr>
        <p:spPr>
          <a:xfrm>
            <a:off x="323850" y="4508500"/>
            <a:ext cx="7272338" cy="1800225"/>
          </a:xfrm>
        </p:spPr>
        <p:txBody>
          <a:bodyPr anchor="ctr"/>
          <a:lstStyle/>
          <a:p>
            <a:pPr>
              <a:defRPr/>
            </a:pPr>
            <a:r>
              <a:rPr lang="el-GR" sz="2800" b="1" u="sng" dirty="0" smtClean="0">
                <a:solidFill>
                  <a:srgbClr val="002E00"/>
                </a:solidFill>
                <a:latin typeface="Comic Sans MS" pitchFamily="66" charset="0"/>
                <a:ea typeface="+mj-ea"/>
                <a:cs typeface="+mj-cs"/>
              </a:rPr>
              <a:t>Γιατί καταγραφή;</a:t>
            </a:r>
          </a:p>
          <a:p>
            <a:pPr>
              <a:defRPr/>
            </a:pPr>
            <a:endParaRPr lang="el-GR" sz="2000" b="1" dirty="0" smtClean="0">
              <a:solidFill>
                <a:srgbClr val="002E00"/>
              </a:solidFill>
              <a:latin typeface="Comic Sans MS" pitchFamily="66" charset="0"/>
              <a:ea typeface="+mj-ea"/>
              <a:cs typeface="+mj-cs"/>
            </a:endParaRPr>
          </a:p>
          <a:p>
            <a:pPr>
              <a:defRPr/>
            </a:pPr>
            <a:r>
              <a:rPr lang="el-GR" sz="2400" b="1" dirty="0" smtClean="0">
                <a:solidFill>
                  <a:srgbClr val="002E00"/>
                </a:solidFill>
                <a:latin typeface="Comic Sans MS" pitchFamily="66" charset="0"/>
                <a:ea typeface="+mj-ea"/>
                <a:cs typeface="+mj-cs"/>
              </a:rPr>
              <a:t>Για να ξέρω τι έχω και τι μου λείπει στο ΣΕΦΕ.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- Θέση εικόνας" descr="Maldives-1.jpg"/>
          <p:cNvPicPr>
            <a:picLocks noGrp="1" noChangeAspect="1"/>
          </p:cNvPicPr>
          <p:nvPr>
            <p:ph type="pic" idx="4294967295"/>
          </p:nvPr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 rot="420000">
            <a:off x="3642174" y="1247477"/>
            <a:ext cx="4618037" cy="3930650"/>
          </a:xfrm>
          <a:prstGeom prst="rect">
            <a:avLst/>
          </a:prstGeom>
          <a:ln>
            <a:noFill/>
          </a:ln>
          <a:effectLst>
            <a:reflection blurRad="6350" stA="50000" endA="300" endPos="90000" dir="5400000" sy="-100000" algn="bl" rotWithShape="0"/>
            <a:softEdge rad="635000"/>
          </a:effectLst>
        </p:spPr>
      </p:pic>
      <p:sp>
        <p:nvSpPr>
          <p:cNvPr id="2" name="1 - Τίτλος"/>
          <p:cNvSpPr>
            <a:spLocks noGrp="1"/>
          </p:cNvSpPr>
          <p:nvPr>
            <p:ph type="title" idx="4294967295"/>
          </p:nvPr>
        </p:nvSpPr>
        <p:spPr>
          <a:xfrm>
            <a:off x="2555776" y="4941168"/>
            <a:ext cx="5903912" cy="1223962"/>
          </a:xfrm>
          <a:extLst/>
        </p:spPr>
        <p:txBody>
          <a:bodyPr anchor="ctr">
            <a:scene3d>
              <a:camera prst="orthographicFront">
                <a:rot lat="0" lon="0" rev="21180000"/>
              </a:camera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defRPr/>
            </a:pPr>
            <a:r>
              <a:rPr lang="el-GR" sz="2400" dirty="0" smtClean="0">
                <a:solidFill>
                  <a:srgbClr val="170FB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Ευχαριστώ για την υπομονή σας</a:t>
            </a:r>
            <a:endParaRPr lang="el-GR" sz="2400" dirty="0">
              <a:solidFill>
                <a:srgbClr val="170FB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63492" name="Picture 2" descr="C:\Users\user\Desktop\υπόκλιση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07504" y="4365104"/>
            <a:ext cx="1895475" cy="240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468313" y="1268413"/>
            <a:ext cx="1727200" cy="1223962"/>
            <a:chOff x="447" y="399"/>
            <a:chExt cx="1380" cy="1099"/>
          </a:xfrm>
        </p:grpSpPr>
        <p:sp>
          <p:nvSpPr>
            <p:cNvPr id="45085" name="Text Box 9"/>
            <p:cNvSpPr txBox="1">
              <a:spLocks noChangeArrowheads="1"/>
            </p:cNvSpPr>
            <p:nvPr/>
          </p:nvSpPr>
          <p:spPr bwMode="auto">
            <a:xfrm>
              <a:off x="492" y="1215"/>
              <a:ext cx="1290" cy="2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b="1">
                  <a:solidFill>
                    <a:srgbClr val="002060"/>
                  </a:solidFill>
                  <a:latin typeface="Tempus Sans ITC" pitchFamily="82" charset="0"/>
                </a:rPr>
                <a:t>Dublin 2003</a:t>
              </a:r>
              <a:endParaRPr lang="el-GR" b="1">
                <a:solidFill>
                  <a:srgbClr val="002060"/>
                </a:solidFill>
                <a:latin typeface="Tempus Sans ITC" pitchFamily="82" charset="0"/>
              </a:endParaRPr>
            </a:p>
          </p:txBody>
        </p:sp>
        <p:pic>
          <p:nvPicPr>
            <p:cNvPr id="45086" name="Picture 10" descr="logo_2003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447" y="399"/>
              <a:ext cx="1380" cy="7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oup 27"/>
          <p:cNvGrpSpPr>
            <a:grpSpLocks/>
          </p:cNvGrpSpPr>
          <p:nvPr/>
        </p:nvGrpSpPr>
        <p:grpSpPr bwMode="auto">
          <a:xfrm>
            <a:off x="2411413" y="692150"/>
            <a:ext cx="2124075" cy="1728788"/>
            <a:chOff x="3379" y="164"/>
            <a:chExt cx="1724" cy="1520"/>
          </a:xfrm>
        </p:grpSpPr>
        <p:pic>
          <p:nvPicPr>
            <p:cNvPr id="45083" name="Picture 12" descr="groningen_2004"/>
            <p:cNvPicPr>
              <a:picLocks noChangeAspect="1" noChangeArrowheads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>
              <a:off x="3379" y="164"/>
              <a:ext cx="1724" cy="12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5084" name="Text Box 13"/>
            <p:cNvSpPr txBox="1">
              <a:spLocks noChangeArrowheads="1"/>
            </p:cNvSpPr>
            <p:nvPr/>
          </p:nvSpPr>
          <p:spPr bwMode="auto">
            <a:xfrm>
              <a:off x="3424" y="1434"/>
              <a:ext cx="163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b="1">
                  <a:solidFill>
                    <a:srgbClr val="002060"/>
                  </a:solidFill>
                  <a:latin typeface="Tempus Sans ITC" pitchFamily="82" charset="0"/>
                </a:rPr>
                <a:t>Groningen 2004</a:t>
              </a:r>
              <a:endParaRPr lang="el-GR" b="1">
                <a:solidFill>
                  <a:srgbClr val="002060"/>
                </a:solidFill>
                <a:latin typeface="Tempus Sans ITC" pitchFamily="82" charset="0"/>
              </a:endParaRPr>
            </a:p>
          </p:txBody>
        </p:sp>
      </p:grpSp>
      <p:grpSp>
        <p:nvGrpSpPr>
          <p:cNvPr id="4" name="Group 37"/>
          <p:cNvGrpSpPr>
            <a:grpSpLocks/>
          </p:cNvGrpSpPr>
          <p:nvPr/>
        </p:nvGrpSpPr>
        <p:grpSpPr bwMode="auto">
          <a:xfrm>
            <a:off x="4859338" y="908050"/>
            <a:ext cx="1765300" cy="1441450"/>
            <a:chOff x="1474" y="1071"/>
            <a:chExt cx="1406" cy="1122"/>
          </a:xfrm>
        </p:grpSpPr>
        <p:pic>
          <p:nvPicPr>
            <p:cNvPr id="45081" name="Picture 15" descr="galway_2005"/>
            <p:cNvPicPr>
              <a:picLocks noChangeAspect="1" noChangeArrowheads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 bwMode="auto">
            <a:xfrm>
              <a:off x="1474" y="1071"/>
              <a:ext cx="1360" cy="8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5082" name="Text Box 16"/>
            <p:cNvSpPr txBox="1">
              <a:spLocks noChangeArrowheads="1"/>
            </p:cNvSpPr>
            <p:nvPr/>
          </p:nvSpPr>
          <p:spPr bwMode="auto">
            <a:xfrm>
              <a:off x="1554" y="1960"/>
              <a:ext cx="1326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b="1">
                  <a:solidFill>
                    <a:srgbClr val="002060"/>
                  </a:solidFill>
                  <a:latin typeface="Tempus Sans ITC" pitchFamily="82" charset="0"/>
                </a:rPr>
                <a:t>Galway 2005</a:t>
              </a:r>
              <a:endParaRPr lang="el-GR" b="1">
                <a:solidFill>
                  <a:srgbClr val="002060"/>
                </a:solidFill>
                <a:latin typeface="Tempus Sans ITC" pitchFamily="82" charset="0"/>
              </a:endParaRPr>
            </a:p>
          </p:txBody>
        </p:sp>
      </p:grpSp>
      <p:grpSp>
        <p:nvGrpSpPr>
          <p:cNvPr id="5" name="Group 20"/>
          <p:cNvGrpSpPr>
            <a:grpSpLocks/>
          </p:cNvGrpSpPr>
          <p:nvPr/>
        </p:nvGrpSpPr>
        <p:grpSpPr bwMode="auto">
          <a:xfrm>
            <a:off x="6732588" y="1196975"/>
            <a:ext cx="1871662" cy="1584325"/>
            <a:chOff x="385" y="2840"/>
            <a:chExt cx="1361" cy="1352"/>
          </a:xfrm>
        </p:grpSpPr>
        <p:sp>
          <p:nvSpPr>
            <p:cNvPr id="45079" name="Text Box 18"/>
            <p:cNvSpPr txBox="1">
              <a:spLocks noChangeArrowheads="1"/>
            </p:cNvSpPr>
            <p:nvPr/>
          </p:nvSpPr>
          <p:spPr bwMode="auto">
            <a:xfrm>
              <a:off x="385" y="3959"/>
              <a:ext cx="1361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b="1">
                  <a:solidFill>
                    <a:srgbClr val="002060"/>
                  </a:solidFill>
                  <a:latin typeface="Tempus Sans ITC" pitchFamily="82" charset="0"/>
                </a:rPr>
                <a:t>Brussels 2006</a:t>
              </a:r>
              <a:endParaRPr lang="el-GR" b="1">
                <a:solidFill>
                  <a:srgbClr val="002060"/>
                </a:solidFill>
                <a:latin typeface="Tempus Sans ITC" pitchFamily="82" charset="0"/>
              </a:endParaRPr>
            </a:p>
          </p:txBody>
        </p:sp>
        <p:pic>
          <p:nvPicPr>
            <p:cNvPr id="45080" name="Picture 19" descr="logo_2006"/>
            <p:cNvPicPr>
              <a:picLocks noChangeAspect="1" noChangeArrowheads="1"/>
            </p:cNvPicPr>
            <p:nvPr/>
          </p:nvPicPr>
          <p:blipFill>
            <a:blip r:embed="rId6" cstate="screen"/>
            <a:srcRect/>
            <a:stretch>
              <a:fillRect/>
            </a:stretch>
          </p:blipFill>
          <p:spPr bwMode="auto">
            <a:xfrm>
              <a:off x="476" y="2840"/>
              <a:ext cx="1180" cy="11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" name="Group 23"/>
          <p:cNvGrpSpPr>
            <a:grpSpLocks/>
          </p:cNvGrpSpPr>
          <p:nvPr/>
        </p:nvGrpSpPr>
        <p:grpSpPr bwMode="auto">
          <a:xfrm>
            <a:off x="395288" y="2852738"/>
            <a:ext cx="1981200" cy="1079500"/>
            <a:chOff x="0" y="1797"/>
            <a:chExt cx="1429" cy="735"/>
          </a:xfrm>
        </p:grpSpPr>
        <p:sp>
          <p:nvSpPr>
            <p:cNvPr id="45077" name="Text Box 21"/>
            <p:cNvSpPr txBox="1">
              <a:spLocks noChangeArrowheads="1"/>
            </p:cNvSpPr>
            <p:nvPr/>
          </p:nvSpPr>
          <p:spPr bwMode="auto">
            <a:xfrm>
              <a:off x="0" y="2341"/>
              <a:ext cx="1429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b="1">
                  <a:solidFill>
                    <a:srgbClr val="002060"/>
                  </a:solidFill>
                  <a:latin typeface="Tempus Sans ITC" pitchFamily="82" charset="0"/>
                </a:rPr>
                <a:t>Potsdam 2007</a:t>
              </a:r>
              <a:endParaRPr lang="el-GR" b="1">
                <a:solidFill>
                  <a:srgbClr val="002060"/>
                </a:solidFill>
                <a:latin typeface="Tempus Sans ITC" pitchFamily="82" charset="0"/>
              </a:endParaRPr>
            </a:p>
          </p:txBody>
        </p:sp>
        <p:pic>
          <p:nvPicPr>
            <p:cNvPr id="45078" name="Picture 22" descr="logo"/>
            <p:cNvPicPr>
              <a:picLocks noChangeAspect="1" noChangeArrowheads="1"/>
            </p:cNvPicPr>
            <p:nvPr/>
          </p:nvPicPr>
          <p:blipFill>
            <a:blip r:embed="rId7" cstate="screen"/>
            <a:srcRect/>
            <a:stretch>
              <a:fillRect/>
            </a:stretch>
          </p:blipFill>
          <p:spPr bwMode="auto">
            <a:xfrm>
              <a:off x="295" y="1797"/>
              <a:ext cx="887" cy="5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7" name="Group 26"/>
          <p:cNvGrpSpPr>
            <a:grpSpLocks/>
          </p:cNvGrpSpPr>
          <p:nvPr/>
        </p:nvGrpSpPr>
        <p:grpSpPr bwMode="auto">
          <a:xfrm>
            <a:off x="2411413" y="2636838"/>
            <a:ext cx="1944687" cy="1152525"/>
            <a:chOff x="3243" y="2266"/>
            <a:chExt cx="1587" cy="898"/>
          </a:xfrm>
        </p:grpSpPr>
        <p:sp>
          <p:nvSpPr>
            <p:cNvPr id="45075" name="Text Box 24"/>
            <p:cNvSpPr txBox="1">
              <a:spLocks noChangeArrowheads="1"/>
            </p:cNvSpPr>
            <p:nvPr/>
          </p:nvSpPr>
          <p:spPr bwMode="auto">
            <a:xfrm>
              <a:off x="3243" y="2931"/>
              <a:ext cx="1587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b="1">
                  <a:solidFill>
                    <a:srgbClr val="002060"/>
                  </a:solidFill>
                  <a:latin typeface="Tempus Sans ITC" pitchFamily="82" charset="0"/>
                </a:rPr>
                <a:t>Nicosia 2008</a:t>
              </a:r>
              <a:endParaRPr lang="el-GR" b="1">
                <a:solidFill>
                  <a:srgbClr val="002060"/>
                </a:solidFill>
                <a:latin typeface="Tempus Sans ITC" pitchFamily="82" charset="0"/>
              </a:endParaRPr>
            </a:p>
          </p:txBody>
        </p:sp>
        <p:pic>
          <p:nvPicPr>
            <p:cNvPr id="45076" name="Picture 25" descr="euso_small"/>
            <p:cNvPicPr>
              <a:picLocks noChangeAspect="1" noChangeArrowheads="1"/>
            </p:cNvPicPr>
            <p:nvPr/>
          </p:nvPicPr>
          <p:blipFill>
            <a:blip r:embed="rId8" cstate="screen"/>
            <a:srcRect/>
            <a:stretch>
              <a:fillRect/>
            </a:stretch>
          </p:blipFill>
          <p:spPr bwMode="auto">
            <a:xfrm>
              <a:off x="3448" y="2266"/>
              <a:ext cx="1224" cy="6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8" name="Group 28"/>
          <p:cNvGrpSpPr>
            <a:grpSpLocks/>
          </p:cNvGrpSpPr>
          <p:nvPr/>
        </p:nvGrpSpPr>
        <p:grpSpPr bwMode="auto">
          <a:xfrm>
            <a:off x="4643438" y="2420938"/>
            <a:ext cx="1584325" cy="1441450"/>
            <a:chOff x="975" y="164"/>
            <a:chExt cx="1588" cy="1684"/>
          </a:xfrm>
        </p:grpSpPr>
        <p:sp>
          <p:nvSpPr>
            <p:cNvPr id="45073" name="Text Box 29"/>
            <p:cNvSpPr txBox="1">
              <a:spLocks noChangeArrowheads="1"/>
            </p:cNvSpPr>
            <p:nvPr/>
          </p:nvSpPr>
          <p:spPr bwMode="auto">
            <a:xfrm>
              <a:off x="975" y="1570"/>
              <a:ext cx="1588" cy="2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b="1">
                  <a:solidFill>
                    <a:srgbClr val="002060"/>
                  </a:solidFill>
                  <a:latin typeface="Tempus Sans ITC" pitchFamily="82" charset="0"/>
                </a:rPr>
                <a:t>Murcia 2009</a:t>
              </a:r>
              <a:endParaRPr lang="el-GR" b="1">
                <a:solidFill>
                  <a:srgbClr val="002060"/>
                </a:solidFill>
                <a:latin typeface="Tempus Sans ITC" pitchFamily="82" charset="0"/>
              </a:endParaRPr>
            </a:p>
          </p:txBody>
        </p:sp>
        <p:pic>
          <p:nvPicPr>
            <p:cNvPr id="45074" name="Picture 30" descr="Logotipo%20EUSO%202009%20sin%20fecha"/>
            <p:cNvPicPr>
              <a:picLocks noChangeAspect="1" noChangeArrowheads="1"/>
            </p:cNvPicPr>
            <p:nvPr/>
          </p:nvPicPr>
          <p:blipFill>
            <a:blip r:embed="rId9" cstate="screen"/>
            <a:srcRect/>
            <a:stretch>
              <a:fillRect/>
            </a:stretch>
          </p:blipFill>
          <p:spPr bwMode="auto">
            <a:xfrm>
              <a:off x="1066" y="164"/>
              <a:ext cx="1451" cy="14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9" name="Group 33"/>
          <p:cNvGrpSpPr>
            <a:grpSpLocks/>
          </p:cNvGrpSpPr>
          <p:nvPr/>
        </p:nvGrpSpPr>
        <p:grpSpPr bwMode="auto">
          <a:xfrm>
            <a:off x="6443663" y="3068638"/>
            <a:ext cx="2052637" cy="819150"/>
            <a:chOff x="1519" y="2689"/>
            <a:chExt cx="1679" cy="883"/>
          </a:xfrm>
        </p:grpSpPr>
        <p:sp>
          <p:nvSpPr>
            <p:cNvPr id="45071" name="Text Box 31"/>
            <p:cNvSpPr txBox="1">
              <a:spLocks noChangeArrowheads="1"/>
            </p:cNvSpPr>
            <p:nvPr/>
          </p:nvSpPr>
          <p:spPr bwMode="auto">
            <a:xfrm>
              <a:off x="1655" y="3339"/>
              <a:ext cx="1452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b="1">
                  <a:solidFill>
                    <a:srgbClr val="002060"/>
                  </a:solidFill>
                  <a:latin typeface="Tempus Sans ITC" pitchFamily="82" charset="0"/>
                </a:rPr>
                <a:t>G</a:t>
              </a:r>
              <a:r>
                <a:rPr lang="en-US" b="1">
                  <a:solidFill>
                    <a:srgbClr val="002060"/>
                  </a:solidFill>
                </a:rPr>
                <a:t>ö</a:t>
              </a:r>
              <a:r>
                <a:rPr lang="en-US" b="1">
                  <a:solidFill>
                    <a:srgbClr val="002060"/>
                  </a:solidFill>
                  <a:latin typeface="Tempus Sans ITC" pitchFamily="82" charset="0"/>
                </a:rPr>
                <a:t>teborg 2010</a:t>
              </a:r>
              <a:endParaRPr lang="el-GR" b="1">
                <a:solidFill>
                  <a:srgbClr val="002060"/>
                </a:solidFill>
                <a:latin typeface="Tempus Sans ITC" pitchFamily="82" charset="0"/>
              </a:endParaRPr>
            </a:p>
          </p:txBody>
        </p:sp>
        <p:pic>
          <p:nvPicPr>
            <p:cNvPr id="45072" name="Picture 32" descr="41782_112048395493778_8473_n"/>
            <p:cNvPicPr>
              <a:picLocks noChangeAspect="1" noChangeArrowheads="1"/>
            </p:cNvPicPr>
            <p:nvPr/>
          </p:nvPicPr>
          <p:blipFill>
            <a:blip r:embed="rId10" cstate="screen"/>
            <a:srcRect/>
            <a:stretch>
              <a:fillRect/>
            </a:stretch>
          </p:blipFill>
          <p:spPr bwMode="auto">
            <a:xfrm>
              <a:off x="1519" y="2689"/>
              <a:ext cx="1679" cy="6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0" name="Group 36"/>
          <p:cNvGrpSpPr>
            <a:grpSpLocks/>
          </p:cNvGrpSpPr>
          <p:nvPr/>
        </p:nvGrpSpPr>
        <p:grpSpPr bwMode="auto">
          <a:xfrm>
            <a:off x="827088" y="4365625"/>
            <a:ext cx="3384550" cy="1223963"/>
            <a:chOff x="2857" y="2704"/>
            <a:chExt cx="2903" cy="1413"/>
          </a:xfrm>
        </p:grpSpPr>
        <p:sp>
          <p:nvSpPr>
            <p:cNvPr id="45069" name="Text Box 34"/>
            <p:cNvSpPr txBox="1">
              <a:spLocks noChangeArrowheads="1"/>
            </p:cNvSpPr>
            <p:nvPr/>
          </p:nvSpPr>
          <p:spPr bwMode="auto">
            <a:xfrm>
              <a:off x="2857" y="3884"/>
              <a:ext cx="2903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b="1">
                  <a:solidFill>
                    <a:srgbClr val="002060"/>
                  </a:solidFill>
                  <a:latin typeface="Tempus Sans ITC" pitchFamily="82" charset="0"/>
                </a:rPr>
                <a:t>Pardubice – Hradec Kr</a:t>
              </a:r>
              <a:r>
                <a:rPr lang="en-US" b="1">
                  <a:solidFill>
                    <a:srgbClr val="002060"/>
                  </a:solidFill>
                </a:rPr>
                <a:t>á</a:t>
              </a:r>
              <a:r>
                <a:rPr lang="en-US" b="1">
                  <a:solidFill>
                    <a:srgbClr val="002060"/>
                  </a:solidFill>
                  <a:latin typeface="Tempus Sans ITC" pitchFamily="82" charset="0"/>
                </a:rPr>
                <a:t>lov</a:t>
              </a:r>
              <a:r>
                <a:rPr lang="en-US" b="1">
                  <a:solidFill>
                    <a:srgbClr val="002060"/>
                  </a:solidFill>
                </a:rPr>
                <a:t>é</a:t>
              </a:r>
              <a:r>
                <a:rPr lang="en-US" b="1">
                  <a:solidFill>
                    <a:srgbClr val="002060"/>
                  </a:solidFill>
                  <a:latin typeface="Tempus Sans ITC" pitchFamily="82" charset="0"/>
                </a:rPr>
                <a:t> 2011</a:t>
              </a:r>
              <a:endParaRPr lang="el-GR" b="1">
                <a:solidFill>
                  <a:srgbClr val="002060"/>
                </a:solidFill>
                <a:latin typeface="Tempus Sans ITC" pitchFamily="82" charset="0"/>
              </a:endParaRPr>
            </a:p>
          </p:txBody>
        </p:sp>
        <p:pic>
          <p:nvPicPr>
            <p:cNvPr id="45070" name="Picture 35" descr="lev"/>
            <p:cNvPicPr>
              <a:picLocks noChangeAspect="1" noChangeArrowheads="1"/>
            </p:cNvPicPr>
            <p:nvPr/>
          </p:nvPicPr>
          <p:blipFill>
            <a:blip r:embed="rId11" cstate="screen"/>
            <a:srcRect/>
            <a:stretch>
              <a:fillRect/>
            </a:stretch>
          </p:blipFill>
          <p:spPr bwMode="auto">
            <a:xfrm>
              <a:off x="3061" y="2704"/>
              <a:ext cx="2359" cy="11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1" name="30 - TextBox"/>
          <p:cNvSpPr txBox="1"/>
          <p:nvPr/>
        </p:nvSpPr>
        <p:spPr>
          <a:xfrm>
            <a:off x="395288" y="5949950"/>
            <a:ext cx="8424862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kerman" pitchFamily="82" charset="0"/>
              </a:rPr>
              <a:t>EU</a:t>
            </a:r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kerman" pitchFamily="82" charset="0"/>
              </a:rPr>
              <a:t>SO 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kerman" pitchFamily="82" charset="0"/>
              </a:rPr>
              <a:t>20</a:t>
            </a:r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kerman" pitchFamily="82" charset="0"/>
              </a:rPr>
              <a:t>14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kerman" pitchFamily="82" charset="0"/>
              </a:rPr>
              <a:t>  - </a:t>
            </a:r>
            <a:r>
              <a:rPr lang="en-US" sz="3600" b="1" dirty="0">
                <a:solidFill>
                  <a:srgbClr val="002060"/>
                </a:solidFill>
                <a:latin typeface="+mn-lt"/>
              </a:rPr>
              <a:t>From Dublin to Athens</a:t>
            </a:r>
            <a:endParaRPr lang="el-GR" sz="3600" b="1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7180" name="Picture 33"/>
          <p:cNvPicPr>
            <a:picLocks noChangeAspect="1" noChangeArrowheads="1"/>
          </p:cNvPicPr>
          <p:nvPr/>
        </p:nvPicPr>
        <p:blipFill>
          <a:blip r:embed="rId12" cstate="screen"/>
          <a:srcRect/>
          <a:stretch>
            <a:fillRect/>
          </a:stretch>
        </p:blipFill>
        <p:spPr bwMode="auto">
          <a:xfrm>
            <a:off x="4787900" y="4508500"/>
            <a:ext cx="31337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4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3" descr="C:\Documents and Settings\Administrator\Επιφάνεια εργασίας\310122_Λύκεια\EUSO_Logo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627313" y="333375"/>
            <a:ext cx="3505200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46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2060575"/>
            <a:ext cx="7772400" cy="1233488"/>
          </a:xfrm>
          <a:extLst/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7200" dirty="0">
                <a:solidFill>
                  <a:srgbClr val="002060"/>
                </a:solidFill>
                <a:latin typeface="Jokerman" pitchFamily="82" charset="0"/>
              </a:rPr>
              <a:t>12</a:t>
            </a:r>
            <a:r>
              <a:rPr lang="en-US" sz="7200" baseline="30000" dirty="0">
                <a:solidFill>
                  <a:srgbClr val="002060"/>
                </a:solidFill>
                <a:latin typeface="Jokerman" pitchFamily="82" charset="0"/>
              </a:rPr>
              <a:t>th</a:t>
            </a:r>
            <a:r>
              <a:rPr lang="en-US" sz="7200" dirty="0">
                <a:solidFill>
                  <a:srgbClr val="002060"/>
                </a:solidFill>
                <a:latin typeface="Jokerman" pitchFamily="82" charset="0"/>
              </a:rPr>
              <a:t> EU</a:t>
            </a:r>
            <a:r>
              <a:rPr lang="en-US" sz="7200" dirty="0">
                <a:solidFill>
                  <a:srgbClr val="FFFF00"/>
                </a:solidFill>
                <a:latin typeface="Jokerman" pitchFamily="82" charset="0"/>
              </a:rPr>
              <a:t>SO</a:t>
            </a:r>
            <a:r>
              <a:rPr lang="en-US" sz="7200" dirty="0"/>
              <a:t> </a:t>
            </a:r>
            <a:r>
              <a:rPr lang="en-US" sz="7200" dirty="0">
                <a:solidFill>
                  <a:srgbClr val="002060"/>
                </a:solidFill>
                <a:latin typeface="Jokerman" pitchFamily="82" charset="0"/>
              </a:rPr>
              <a:t>20</a:t>
            </a:r>
            <a:r>
              <a:rPr lang="en-US" sz="7200" dirty="0">
                <a:solidFill>
                  <a:srgbClr val="FFFF00"/>
                </a:solidFill>
                <a:latin typeface="Jokerman" pitchFamily="82" charset="0"/>
              </a:rPr>
              <a:t>14</a:t>
            </a:r>
            <a:endParaRPr lang="el-GR" sz="7200" dirty="0">
              <a:solidFill>
                <a:srgbClr val="FFFF00"/>
              </a:solidFill>
              <a:latin typeface="Jokerman" pitchFamily="82" charset="0"/>
            </a:endParaRPr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3400" y="3228975"/>
            <a:ext cx="7854950" cy="1752600"/>
          </a:xfrm>
        </p:spPr>
        <p:txBody>
          <a:bodyPr>
            <a:normAutofit/>
          </a:bodyPr>
          <a:lstStyle/>
          <a:p>
            <a:pPr marR="0" eaLnBrk="1" hangingPunct="1">
              <a:defRPr/>
            </a:pPr>
            <a:r>
              <a:rPr lang="en-US" sz="44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empus Sans ITC" pitchFamily="82" charset="0"/>
              </a:rPr>
              <a:t>Athens, Greece (Hellas)</a:t>
            </a:r>
          </a:p>
          <a:p>
            <a:pPr marR="0" eaLnBrk="1" hangingPunct="1">
              <a:defRPr/>
            </a:pPr>
            <a:r>
              <a:rPr lang="el-GR" sz="44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empus Sans ITC" pitchFamily="82" charset="0"/>
              </a:rPr>
              <a:t>30/3-6/4/</a:t>
            </a:r>
            <a:r>
              <a:rPr lang="en-US" sz="44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empus Sans ITC" pitchFamily="82" charset="0"/>
              </a:rPr>
              <a:t>2014</a:t>
            </a:r>
            <a:endParaRPr lang="el-GR" sz="4400" b="1" smtClean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empus Sans ITC" pitchFamily="82" charset="0"/>
            </a:endParaRPr>
          </a:p>
        </p:txBody>
      </p:sp>
      <p:pic>
        <p:nvPicPr>
          <p:cNvPr id="8197" name="Picture 5" descr="C:\Documents and Settings\Administrator\Επιφάνεια εργασίας\310122_Λύκεια\logo_logo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23850" y="3956050"/>
            <a:ext cx="2085975" cy="267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4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14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14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91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5661025"/>
            <a:ext cx="8785225" cy="763588"/>
          </a:xfrm>
        </p:spPr>
        <p:txBody>
          <a:bodyPr/>
          <a:lstStyle/>
          <a:p>
            <a:pPr eaLnBrk="1" hangingPunct="1"/>
            <a:r>
              <a:rPr lang="en-US" sz="4000" smtClean="0">
                <a:solidFill>
                  <a:srgbClr val="002060"/>
                </a:solidFill>
                <a:latin typeface="Jokerman" pitchFamily="82" charset="0"/>
              </a:rPr>
              <a:t>EU</a:t>
            </a:r>
            <a:r>
              <a:rPr lang="en-US" sz="4000" smtClean="0">
                <a:solidFill>
                  <a:srgbClr val="FFFF00"/>
                </a:solidFill>
                <a:latin typeface="Jokerman" pitchFamily="82" charset="0"/>
              </a:rPr>
              <a:t>SO</a:t>
            </a:r>
            <a:r>
              <a:rPr lang="en-US" sz="4000" smtClean="0">
                <a:solidFill>
                  <a:srgbClr val="002060"/>
                </a:solidFill>
                <a:latin typeface="Jokerman" pitchFamily="82" charset="0"/>
              </a:rPr>
              <a:t> 20</a:t>
            </a:r>
            <a:r>
              <a:rPr lang="en-US" sz="4000" smtClean="0">
                <a:solidFill>
                  <a:srgbClr val="FFFF00"/>
                </a:solidFill>
                <a:latin typeface="Jokerman" pitchFamily="82" charset="0"/>
              </a:rPr>
              <a:t>14</a:t>
            </a:r>
            <a:r>
              <a:rPr lang="el-GR" sz="4000" smtClean="0">
                <a:solidFill>
                  <a:srgbClr val="FFFF00"/>
                </a:solidFill>
                <a:latin typeface="Jokerman" pitchFamily="82" charset="0"/>
              </a:rPr>
              <a:t> – </a:t>
            </a:r>
            <a:r>
              <a:rPr lang="en-US" sz="4000" smtClean="0">
                <a:solidFill>
                  <a:srgbClr val="FFFF00"/>
                </a:solidFill>
                <a:latin typeface="Jokerman" pitchFamily="82" charset="0"/>
              </a:rPr>
              <a:t>Organizing committee</a:t>
            </a:r>
            <a:endParaRPr lang="el-GR" sz="4000" smtClean="0">
              <a:solidFill>
                <a:srgbClr val="FFFF00"/>
              </a:solidFill>
              <a:latin typeface="Jokerman" pitchFamily="82" charset="0"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1042988" y="549275"/>
            <a:ext cx="7643812" cy="5468938"/>
          </a:xfrm>
        </p:spPr>
        <p:txBody>
          <a:bodyPr>
            <a:normAutofit/>
          </a:bodyPr>
          <a:lstStyle/>
          <a:p>
            <a:pPr marL="274320" indent="-274320" algn="r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 Association of the Laboratory Centers of Science (PANEKFE - www.ekfe.gr)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Eugenides Foundation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(www.eugenfound.edu.gr)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b="1" dirty="0" smtClean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74320" indent="-274320" algn="r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74320" indent="-274320" algn="r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National Technical University of Athens – </a:t>
            </a:r>
          </a:p>
          <a:p>
            <a:pPr marL="274320" indent="-274320" algn="r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School of Chemical Engineering  (</a:t>
            </a:r>
            <a:r>
              <a:rPr lang="el-G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www.chemeng.ntua.gr</a:t>
            </a: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endParaRPr lang="el-GR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7108" name="Picture 4" descr="logo_Eugen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651500" y="1700213"/>
            <a:ext cx="1368425" cy="1363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9" name="Picture 5" descr="mw_joomla_logo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620713"/>
            <a:ext cx="1460500" cy="1204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0" name="Picture 6" descr="ntua_logo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23850" y="3429000"/>
            <a:ext cx="1441450" cy="142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C:\Users\kostas\Pictures\euso12\SAM_1000.JPG"/>
          <p:cNvPicPr>
            <a:picLocks noChangeAspect="1" noChangeArrowheads="1"/>
          </p:cNvPicPr>
          <p:nvPr/>
        </p:nvPicPr>
        <p:blipFill>
          <a:blip r:embed="rId2" cstate="screen">
            <a:lum bright="16000"/>
          </a:blip>
          <a:srcRect/>
          <a:stretch>
            <a:fillRect/>
          </a:stretch>
        </p:blipFill>
        <p:spPr bwMode="auto">
          <a:xfrm>
            <a:off x="0" y="3357563"/>
            <a:ext cx="4667250" cy="350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1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572000" y="260350"/>
            <a:ext cx="4572000" cy="32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2" name="Picture 4" descr="eef_logo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200900" y="265113"/>
            <a:ext cx="1295400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3" name="Picture 5" descr="eex_logo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716463" y="1052513"/>
            <a:ext cx="1295400" cy="1027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4" name="Picture 6" descr="timthumb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7848600" y="1989138"/>
            <a:ext cx="12954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5" name="Picture 3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4572000" y="3500438"/>
            <a:ext cx="4572000" cy="301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6" name="Picture 8" descr="top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5741988" y="5175250"/>
            <a:ext cx="1782762" cy="236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7" name="Picture 7" descr="Dimos-Athineon-logo2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7143750" y="5630863"/>
            <a:ext cx="762000" cy="90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8" name="Picture 4" descr="C:\Documents and Settings\Administrator\Επιφάνεια εργασίας\310122_Λύκεια\logo.png"/>
          <p:cNvPicPr>
            <a:picLocks noChangeAspect="1" noChangeArrowheads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6632575" y="3511550"/>
            <a:ext cx="2444750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3" name="12 - Διάγραμμα"/>
          <p:cNvGraphicFramePr/>
          <p:nvPr/>
        </p:nvGraphicFramePr>
        <p:xfrm>
          <a:off x="107504" y="188640"/>
          <a:ext cx="4464496" cy="2952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sp>
        <p:nvSpPr>
          <p:cNvPr id="14" name="13 - TextBox"/>
          <p:cNvSpPr txBox="1">
            <a:spLocks noChangeArrowheads="1"/>
          </p:cNvSpPr>
          <p:nvPr/>
        </p:nvSpPr>
        <p:spPr bwMode="auto">
          <a:xfrm>
            <a:off x="0" y="3716338"/>
            <a:ext cx="4643438" cy="286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2000" b="1">
                <a:latin typeface="Comic Sans MS" pitchFamily="66" charset="0"/>
              </a:rPr>
              <a:t>Στους περιφερειακούς διαγωνισμούς συμμετείχαν:  </a:t>
            </a:r>
            <a:r>
              <a:rPr lang="el-GR" sz="2400" b="1">
                <a:latin typeface="Comic Sans MS" pitchFamily="66" charset="0"/>
              </a:rPr>
              <a:t>325</a:t>
            </a:r>
            <a:r>
              <a:rPr lang="el-GR" sz="2000" b="1">
                <a:latin typeface="Comic Sans MS" pitchFamily="66" charset="0"/>
              </a:rPr>
              <a:t> σχολεία, </a:t>
            </a:r>
          </a:p>
          <a:p>
            <a:r>
              <a:rPr lang="el-GR" sz="2000" b="1">
                <a:latin typeface="Comic Sans MS" pitchFamily="66" charset="0"/>
              </a:rPr>
              <a:t>            με </a:t>
            </a:r>
            <a:r>
              <a:rPr lang="el-GR" sz="2400" b="1">
                <a:latin typeface="Comic Sans MS" pitchFamily="66" charset="0"/>
              </a:rPr>
              <a:t>347</a:t>
            </a:r>
            <a:r>
              <a:rPr lang="el-GR" sz="2000" b="1">
                <a:latin typeface="Comic Sans MS" pitchFamily="66" charset="0"/>
              </a:rPr>
              <a:t> ομάδες μαθητών, </a:t>
            </a:r>
          </a:p>
          <a:p>
            <a:r>
              <a:rPr lang="el-GR" sz="2000" b="1">
                <a:latin typeface="Comic Sans MS" pitchFamily="66" charset="0"/>
              </a:rPr>
              <a:t>         δηλ. </a:t>
            </a:r>
            <a:r>
              <a:rPr lang="el-GR" sz="2400" b="1">
                <a:latin typeface="Comic Sans MS" pitchFamily="66" charset="0"/>
              </a:rPr>
              <a:t>1041</a:t>
            </a:r>
            <a:r>
              <a:rPr lang="el-GR" sz="2000" b="1">
                <a:latin typeface="Comic Sans MS" pitchFamily="66" charset="0"/>
              </a:rPr>
              <a:t> μαθητές.</a:t>
            </a:r>
          </a:p>
          <a:p>
            <a:endParaRPr lang="el-GR" sz="2000" b="1">
              <a:latin typeface="Comic Sans MS" pitchFamily="66" charset="0"/>
            </a:endParaRPr>
          </a:p>
          <a:p>
            <a:r>
              <a:rPr lang="el-GR" sz="2000" b="1">
                <a:latin typeface="Comic Sans MS" pitchFamily="66" charset="0"/>
              </a:rPr>
              <a:t>Στον Πανελλήνιο διαγωνισμό συμμετείχαν:  </a:t>
            </a:r>
            <a:r>
              <a:rPr lang="el-GR" sz="2400" b="1">
                <a:latin typeface="Comic Sans MS" pitchFamily="66" charset="0"/>
              </a:rPr>
              <a:t>60</a:t>
            </a:r>
            <a:r>
              <a:rPr lang="el-GR" sz="2000" b="1">
                <a:latin typeface="Comic Sans MS" pitchFamily="66" charset="0"/>
              </a:rPr>
              <a:t> Λύκεια, </a:t>
            </a:r>
          </a:p>
          <a:p>
            <a:r>
              <a:rPr lang="el-GR" sz="2000" b="1">
                <a:latin typeface="Comic Sans MS" pitchFamily="66" charset="0"/>
              </a:rPr>
              <a:t>           με </a:t>
            </a:r>
            <a:r>
              <a:rPr lang="el-GR" sz="2400" b="1">
                <a:latin typeface="Comic Sans MS" pitchFamily="66" charset="0"/>
              </a:rPr>
              <a:t>180</a:t>
            </a:r>
            <a:r>
              <a:rPr lang="el-GR" sz="2000" b="1">
                <a:latin typeface="Comic Sans MS" pitchFamily="66" charset="0"/>
              </a:rPr>
              <a:t> μαθητές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3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4" descr="hellas_map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563938" y="1916113"/>
            <a:ext cx="4711700" cy="475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9155" name="12 - Ομάδα"/>
          <p:cNvGrpSpPr>
            <a:grpSpLocks/>
          </p:cNvGrpSpPr>
          <p:nvPr/>
        </p:nvGrpSpPr>
        <p:grpSpPr bwMode="auto">
          <a:xfrm>
            <a:off x="3851275" y="1989138"/>
            <a:ext cx="3852863" cy="984250"/>
            <a:chOff x="827584" y="860290"/>
            <a:chExt cx="3852892" cy="985041"/>
          </a:xfrm>
        </p:grpSpPr>
        <p:pic>
          <p:nvPicPr>
            <p:cNvPr id="49157" name="6 - Εικόνα" descr="eu-flag.gif"/>
            <p:cNvPicPr>
              <a:picLocks noChangeAspect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3096973" y="873095"/>
              <a:ext cx="267146" cy="1796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9158" name="7 - Εικόνα" descr="Bulgaria_flag_large.png"/>
            <p:cNvPicPr>
              <a:picLocks noChangeAspect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 flipH="1">
              <a:off x="2771800" y="860290"/>
              <a:ext cx="288032" cy="192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9159" name="8 - Εικόνα" descr="FYROM-flag.gif"/>
            <p:cNvPicPr>
              <a:picLocks noChangeAspect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 bwMode="auto">
            <a:xfrm flipH="1">
              <a:off x="1619672" y="1124744"/>
              <a:ext cx="216024" cy="1440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9160" name="9 - Εικόνα" descr="albania-flag.gif"/>
            <p:cNvPicPr>
              <a:picLocks noChangeAspect="1"/>
            </p:cNvPicPr>
            <p:nvPr/>
          </p:nvPicPr>
          <p:blipFill>
            <a:blip r:embed="rId6" cstate="screen"/>
            <a:srcRect/>
            <a:stretch>
              <a:fillRect/>
            </a:stretch>
          </p:blipFill>
          <p:spPr bwMode="auto">
            <a:xfrm>
              <a:off x="827584" y="1653309"/>
              <a:ext cx="288032" cy="1920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9161" name="10 - Εικόνα" descr="turkey-flag_000.gif"/>
            <p:cNvPicPr>
              <a:picLocks noChangeAspect="1"/>
            </p:cNvPicPr>
            <p:nvPr/>
          </p:nvPicPr>
          <p:blipFill>
            <a:blip r:embed="rId7" cstate="screen"/>
            <a:srcRect/>
            <a:stretch>
              <a:fillRect/>
            </a:stretch>
          </p:blipFill>
          <p:spPr bwMode="auto">
            <a:xfrm>
              <a:off x="4355976" y="1052736"/>
              <a:ext cx="324500" cy="2160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4" name="TextBox 1"/>
          <p:cNvSpPr txBox="1"/>
          <p:nvPr/>
        </p:nvSpPr>
        <p:spPr>
          <a:xfrm>
            <a:off x="250825" y="1052513"/>
            <a:ext cx="4776788" cy="5632450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000" b="1" u="sng" spc="100" dirty="0">
                <a:latin typeface="Comic Sans MS" pitchFamily="66" charset="0"/>
              </a:rPr>
              <a:t>Φετινές συμμετοχές / ΕΚΦΕ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l-GR" sz="2000" dirty="0">
              <a:latin typeface="Comic Sans MS" pitchFamily="66" charset="0"/>
            </a:endParaRPr>
          </a:p>
          <a:p>
            <a:pPr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el-GR" sz="2000" b="1" dirty="0">
                <a:latin typeface="Comic Sans MS" pitchFamily="66" charset="0"/>
              </a:rPr>
              <a:t>Ανατολική Μακεδονία – Θράκη: 6 / -</a:t>
            </a:r>
            <a:endParaRPr lang="el-GR" sz="800" b="1" dirty="0">
              <a:latin typeface="Comic Sans MS" pitchFamily="66" charset="0"/>
            </a:endParaRPr>
          </a:p>
          <a:p>
            <a:pPr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el-GR" sz="2000" b="1" dirty="0">
                <a:latin typeface="Comic Sans MS" pitchFamily="66" charset="0"/>
              </a:rPr>
              <a:t>Κεντρική Μακεδονία: 10 / 8</a:t>
            </a:r>
            <a:endParaRPr lang="el-GR" sz="800" b="1" dirty="0">
              <a:latin typeface="Comic Sans MS" pitchFamily="66" charset="0"/>
            </a:endParaRPr>
          </a:p>
          <a:p>
            <a:pPr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el-GR" sz="2000" b="1" dirty="0">
                <a:latin typeface="Comic Sans MS" pitchFamily="66" charset="0"/>
              </a:rPr>
              <a:t>Δυτική Μακεδονία: 4 / -</a:t>
            </a:r>
          </a:p>
          <a:p>
            <a:pPr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el-GR" sz="2000" b="1" dirty="0">
                <a:latin typeface="Comic Sans MS" pitchFamily="66" charset="0"/>
              </a:rPr>
              <a:t>Θεσσαλία: 5 / 4</a:t>
            </a:r>
          </a:p>
          <a:p>
            <a:pPr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el-GR" sz="2000" b="1" dirty="0">
                <a:latin typeface="Comic Sans MS" pitchFamily="66" charset="0"/>
              </a:rPr>
              <a:t>Ήπειρος: 4 / -</a:t>
            </a:r>
          </a:p>
          <a:p>
            <a:pPr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el-GR" sz="2000" b="1" dirty="0">
                <a:latin typeface="Comic Sans MS" pitchFamily="66" charset="0"/>
              </a:rPr>
              <a:t>Ιόνια Νησιά: 4 / 1</a:t>
            </a:r>
          </a:p>
          <a:p>
            <a:pPr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el-GR" sz="2000" b="1" dirty="0">
                <a:latin typeface="Comic Sans MS" pitchFamily="66" charset="0"/>
              </a:rPr>
              <a:t>Δυτική Ελλάδα: 5 / 3</a:t>
            </a:r>
          </a:p>
          <a:p>
            <a:pPr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el-GR" sz="2000" b="1" dirty="0">
                <a:latin typeface="Comic Sans MS" pitchFamily="66" charset="0"/>
              </a:rPr>
              <a:t>Στερεά Ελλάδα: 5 / 4</a:t>
            </a:r>
          </a:p>
          <a:p>
            <a:pPr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el-GR" sz="2000" b="1" dirty="0">
                <a:latin typeface="Comic Sans MS" pitchFamily="66" charset="0"/>
              </a:rPr>
              <a:t>Αττική: 15 / 15</a:t>
            </a:r>
          </a:p>
          <a:p>
            <a:pPr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el-GR" sz="2000" b="1" dirty="0">
                <a:latin typeface="Comic Sans MS" pitchFamily="66" charset="0"/>
              </a:rPr>
              <a:t>Πελοπόννησος: 5 / 3</a:t>
            </a:r>
          </a:p>
          <a:p>
            <a:pPr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el-GR" sz="2000" b="1" dirty="0">
                <a:latin typeface="Comic Sans MS" pitchFamily="66" charset="0"/>
              </a:rPr>
              <a:t>Νησιά Βορείου Αιγαίου: 3 / 2</a:t>
            </a:r>
          </a:p>
          <a:p>
            <a:pPr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el-GR" sz="2000" b="1" dirty="0">
                <a:latin typeface="Comic Sans MS" pitchFamily="66" charset="0"/>
              </a:rPr>
              <a:t>Νησιά Νοτίου Αιγαίου: 7 / 5</a:t>
            </a:r>
          </a:p>
          <a:p>
            <a:pPr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el-GR" sz="2000" b="1" dirty="0">
                <a:latin typeface="Comic Sans MS" pitchFamily="66" charset="0"/>
              </a:rPr>
              <a:t>Κρήτη: 5 / 3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849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8172450" cy="105251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800" b="1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http://ekfe.kar.sch.gr</a:t>
            </a:r>
            <a:endParaRPr lang="el-GR" sz="4800" b="1" spc="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50179" name="5 - Θέση περιεχομένου" descr="web3.jpg"/>
          <p:cNvPicPr>
            <a:picLocks noGrp="1" noChangeAspect="1"/>
          </p:cNvPicPr>
          <p:nvPr>
            <p:ph sz="half" idx="2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4508500" y="1098550"/>
            <a:ext cx="4635500" cy="5759450"/>
          </a:xfrm>
        </p:spPr>
      </p:pic>
      <p:pic>
        <p:nvPicPr>
          <p:cNvPr id="50180" name="4 - Θέση περιεχομένου" descr="web2.jpg"/>
          <p:cNvPicPr>
            <a:picLocks noGrp="1" noChangeAspect="1"/>
          </p:cNvPicPr>
          <p:nvPr>
            <p:ph sz="half" idx="1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0" y="1098550"/>
            <a:ext cx="4662488" cy="5759450"/>
          </a:xfrm>
        </p:spPr>
      </p:pic>
      <p:sp>
        <p:nvSpPr>
          <p:cNvPr id="8" name="7 - Ορθογώνιο"/>
          <p:cNvSpPr/>
          <p:nvPr/>
        </p:nvSpPr>
        <p:spPr>
          <a:xfrm>
            <a:off x="8028384" y="188640"/>
            <a:ext cx="936475" cy="1569660"/>
          </a:xfrm>
          <a:prstGeom prst="rect">
            <a:avLst/>
          </a:prstGeom>
          <a:solidFill>
            <a:srgbClr val="FFFF8F"/>
          </a:solidFill>
          <a:ln w="63500" cmpd="dbl">
            <a:solidFill>
              <a:srgbClr val="005400"/>
            </a:solidFill>
          </a:ln>
        </p:spPr>
        <p:txBody>
          <a:bodyPr wrap="none">
            <a:spAutoFit/>
            <a:scene3d>
              <a:camera prst="orthographicFront"/>
              <a:lightRig rig="sunset" dir="tl"/>
            </a:scene3d>
            <a:sp3d extrusionH="57150" contourW="12700" prstMaterial="matte">
              <a:bevelT w="25400" h="25400" prst="artDeco"/>
              <a:bevelB w="38100" h="38100" prst="angle"/>
              <a:extrusionClr>
                <a:srgbClr val="F6F000"/>
              </a:extrusionClr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600" b="1" dirty="0">
                <a:ln w="11430" cap="rnd" cmpd="dbl">
                  <a:bevel/>
                </a:ln>
                <a:solidFill>
                  <a:srgbClr val="27AF71"/>
                </a:solidFill>
                <a:effectLst>
                  <a:outerShdw blurRad="80000" dist="40000" dir="5040000" algn="tl">
                    <a:srgbClr val="FF0000">
                      <a:alpha val="30000"/>
                    </a:srgbClr>
                  </a:outerShdw>
                </a:effectLst>
                <a:latin typeface="Comic Sans MS" pitchFamily="66" charset="0"/>
              </a:rPr>
              <a:t>2</a:t>
            </a:r>
            <a:endParaRPr lang="el-GR" sz="9600" b="1" dirty="0">
              <a:ln w="11430" cap="rnd" cmpd="dbl">
                <a:bevel/>
              </a:ln>
              <a:solidFill>
                <a:srgbClr val="27AF71"/>
              </a:solidFill>
              <a:effectLst>
                <a:outerShdw blurRad="80000" dist="40000" dir="5040000" algn="tl">
                  <a:srgbClr val="FF0000">
                    <a:alpha val="30000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849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4" descr="M:\Έγγραφα ΕΚΦΕ\Αρχείο\Σχολ. Έτος 2012-13\310122_Λύκεια\web5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1143000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3" name="4 - TextBox"/>
          <p:cNvSpPr txBox="1">
            <a:spLocks noChangeArrowheads="1"/>
          </p:cNvSpPr>
          <p:nvPr/>
        </p:nvSpPr>
        <p:spPr bwMode="auto">
          <a:xfrm>
            <a:off x="0" y="0"/>
            <a:ext cx="9144000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buFont typeface="Arial" charset="0"/>
              <a:buChar char="•"/>
            </a:pPr>
            <a:r>
              <a:rPr lang="el-GR" sz="200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l-GR" sz="2200" b="1">
                <a:solidFill>
                  <a:schemeClr val="bg1"/>
                </a:solidFill>
                <a:latin typeface="Comic Sans MS" pitchFamily="66" charset="0"/>
              </a:rPr>
              <a:t>Πειράματα: ταξινομημένα κατά τάξη και μάθημα</a:t>
            </a:r>
          </a:p>
          <a:p>
            <a:pPr>
              <a:buFont typeface="Arial" charset="0"/>
              <a:buChar char="•"/>
            </a:pPr>
            <a:r>
              <a:rPr lang="el-GR" sz="2200" b="1">
                <a:solidFill>
                  <a:schemeClr val="bg1"/>
                </a:solidFill>
                <a:latin typeface="Comic Sans MS" pitchFamily="66" charset="0"/>
              </a:rPr>
              <a:t> Βιβλία με: πειράματα, εκδηλώσεις, απολογισμούς, έρευνες, κ.ά.</a:t>
            </a:r>
          </a:p>
          <a:p>
            <a:pPr>
              <a:buFont typeface="Arial" charset="0"/>
              <a:buChar char="•"/>
            </a:pPr>
            <a:r>
              <a:rPr lang="el-GR" sz="2200" b="1">
                <a:solidFill>
                  <a:schemeClr val="bg1"/>
                </a:solidFill>
                <a:latin typeface="Comic Sans MS" pitchFamily="66" charset="0"/>
              </a:rPr>
              <a:t> Έντυπα και έγγραφα: βοηθητικά στη λειτουργία των ΣΕΦΕ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Διαστημικό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Άποψη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3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4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5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6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571</TotalTime>
  <Words>1455</Words>
  <Application>Microsoft Office PowerPoint</Application>
  <PresentationFormat>Προβολή στην οθόνη (4:3)</PresentationFormat>
  <Paragraphs>263</Paragraphs>
  <Slides>21</Slides>
  <Notes>2</Notes>
  <HiddenSlides>0</HiddenSlides>
  <MMClips>0</MMClips>
  <ScaleCrop>false</ScaleCrop>
  <HeadingPairs>
    <vt:vector size="4" baseType="variant">
      <vt:variant>
        <vt:lpstr>Θέμα</vt:lpstr>
      </vt:variant>
      <vt:variant>
        <vt:i4>4</vt:i4>
      </vt:variant>
      <vt:variant>
        <vt:lpstr>Τίτλοι διαφανειών</vt:lpstr>
      </vt:variant>
      <vt:variant>
        <vt:i4>21</vt:i4>
      </vt:variant>
    </vt:vector>
  </HeadingPairs>
  <TitlesOfParts>
    <vt:vector size="25" baseType="lpstr">
      <vt:lpstr>Θέμα του Office</vt:lpstr>
      <vt:lpstr>Flow</vt:lpstr>
      <vt:lpstr>1_Flow</vt:lpstr>
      <vt:lpstr>2_Flow</vt:lpstr>
      <vt:lpstr>Τρίτη, 22 Ιανουαρίου 2013</vt:lpstr>
      <vt:lpstr>European Union Science Olympiad</vt:lpstr>
      <vt:lpstr>Παρουσίαση του PowerPoint</vt:lpstr>
      <vt:lpstr>12th EUSO 2014</vt:lpstr>
      <vt:lpstr>EUSO 2014 – Organizing committee</vt:lpstr>
      <vt:lpstr>Παρουσίαση του PowerPoint</vt:lpstr>
      <vt:lpstr>Παρουσίαση του PowerPoint</vt:lpstr>
      <vt:lpstr>http://ekfe.kar.sch.gr</vt:lpstr>
      <vt:lpstr>Παρουσίαση του PowerPoint</vt:lpstr>
      <vt:lpstr>Παρουσίαση του PowerPoint</vt:lpstr>
      <vt:lpstr>Παρουσίαση του PowerPoint</vt:lpstr>
      <vt:lpstr>2013 Εκδήλωση για τις Φυσικές Επιστήμες</vt:lpstr>
      <vt:lpstr>Εκδήλωση Μαΐου 2008</vt:lpstr>
      <vt:lpstr>Εκδήλωση Μαΐου 2009</vt:lpstr>
      <vt:lpstr>Εκδήλωση Μαΐου 2010</vt:lpstr>
      <vt:lpstr>Εκδήλωση Μαΐου 2011</vt:lpstr>
      <vt:lpstr>Εκδήλωση Μαΐου 2012</vt:lpstr>
      <vt:lpstr>Παρουσίαση του PowerPoint</vt:lpstr>
      <vt:lpstr>Παρουσίαση του PowerPoint</vt:lpstr>
      <vt:lpstr>Γιατί Διευθέτηση;  Για να ξέρω κάθε στιγμή που  βρίσκεται το κάθε υλικό του ΣΕΦΕ. </vt:lpstr>
      <vt:lpstr>Ευχαριστώ για την υπομονή σας</vt:lpstr>
    </vt:vector>
  </TitlesOfParts>
  <Company>OFFICE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OWNER</dc:creator>
  <cp:lastModifiedBy>OWNER</cp:lastModifiedBy>
  <cp:revision>62</cp:revision>
  <dcterms:created xsi:type="dcterms:W3CDTF">2013-01-16T07:47:15Z</dcterms:created>
  <dcterms:modified xsi:type="dcterms:W3CDTF">2013-02-07T06:43:03Z</dcterms:modified>
</cp:coreProperties>
</file>